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76" r:id="rId7"/>
    <p:sldId id="279" r:id="rId8"/>
    <p:sldId id="257" r:id="rId9"/>
    <p:sldId id="269" r:id="rId10"/>
    <p:sldId id="268" r:id="rId11"/>
    <p:sldId id="258" r:id="rId12"/>
    <p:sldId id="259" r:id="rId13"/>
    <p:sldId id="266" r:id="rId14"/>
    <p:sldId id="260" r:id="rId15"/>
    <p:sldId id="270" r:id="rId16"/>
    <p:sldId id="271" r:id="rId17"/>
    <p:sldId id="261" r:id="rId18"/>
    <p:sldId id="265" r:id="rId19"/>
    <p:sldId id="262" r:id="rId20"/>
    <p:sldId id="263" r:id="rId21"/>
    <p:sldId id="264" r:id="rId22"/>
    <p:sldId id="267" r:id="rId23"/>
    <p:sldId id="278" r:id="rId24"/>
    <p:sldId id="272" r:id="rId25"/>
    <p:sldId id="273" r:id="rId26"/>
    <p:sldId id="274" r:id="rId27"/>
    <p:sldId id="275" r:id="rId28"/>
    <p:sldId id="283" r:id="rId2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6" autoAdjust="0"/>
    <p:restoredTop sz="94660"/>
  </p:normalViewPr>
  <p:slideViewPr>
    <p:cSldViewPr>
      <p:cViewPr varScale="1">
        <p:scale>
          <a:sx n="69" d="100"/>
          <a:sy n="69" d="100"/>
        </p:scale>
        <p:origin x="1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dirty="0" smtClean="0"/>
              <a:t>Destination of Solar Radiation</a:t>
            </a:r>
            <a:endParaRPr lang="en-US" sz="36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Absorbed by Earth's Surface</c:v>
                </c:pt>
                <c:pt idx="1">
                  <c:v>Absorbed by clouds and air</c:v>
                </c:pt>
                <c:pt idx="2">
                  <c:v>Reflected by clouds and atmosphere</c:v>
                </c:pt>
                <c:pt idx="3">
                  <c:v>Reflected by Earth's surface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23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E-4ECA-9C04-F7782EB353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399093599264714"/>
          <c:y val="9.9310039370078762E-2"/>
          <c:w val="0.33600906400735286"/>
          <c:h val="0.9006899606299212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dirty="0" smtClean="0"/>
              <a:t>Destination of Solar Radiation</a:t>
            </a:r>
            <a:endParaRPr lang="en-US" sz="36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Absorbed by Earth's Surface</c:v>
                </c:pt>
                <c:pt idx="1">
                  <c:v>Absorbed by clouds and air</c:v>
                </c:pt>
                <c:pt idx="2">
                  <c:v>Reflected by clouds and atmosphere</c:v>
                </c:pt>
                <c:pt idx="3">
                  <c:v>Reflected by Earth's surface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23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7-4239-B1FB-ED56B608F8E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399093599264714"/>
          <c:y val="0.31597676987209178"/>
          <c:w val="0.33600906400735286"/>
          <c:h val="0.4480578615455873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dirty="0" smtClean="0"/>
              <a:t>Destination of Solar Radiation</a:t>
            </a:r>
            <a:endParaRPr lang="en-US" sz="36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Absorbed by Earth's Surface</c:v>
                </c:pt>
                <c:pt idx="1">
                  <c:v>Absorbed by clouds and air</c:v>
                </c:pt>
                <c:pt idx="2">
                  <c:v>Reflected by clouds and atmosphere</c:v>
                </c:pt>
                <c:pt idx="3">
                  <c:v>Reflected by Earth's surface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23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CA-45E0-A65A-A6420A0F6E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399093599264714"/>
          <c:y val="0.31597676987209178"/>
          <c:w val="0.33600906400735286"/>
          <c:h val="0.4480578615455873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dirty="0" smtClean="0"/>
              <a:t>Destination of Solar Radiation</a:t>
            </a:r>
            <a:endParaRPr lang="en-US" sz="36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Absorbed by Earth's Surface</c:v>
                </c:pt>
                <c:pt idx="1">
                  <c:v>Absorbed by clouds and air</c:v>
                </c:pt>
                <c:pt idx="2">
                  <c:v>Reflected by clouds and atmosphere</c:v>
                </c:pt>
                <c:pt idx="3">
                  <c:v>Reflected by Earth's surface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23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B6-4D5C-A028-FE61D53524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399093599264714"/>
          <c:y val="0.31597676987209178"/>
          <c:w val="0.33600906400735286"/>
          <c:h val="0.44805786154558735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F039-3F97-434C-BE4E-5CF32496549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3C97-1CE4-4890-BB52-234D799B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F039-3F97-434C-BE4E-5CF32496549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3C97-1CE4-4890-BB52-234D799B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2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F039-3F97-434C-BE4E-5CF32496549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3C97-1CE4-4890-BB52-234D799B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F039-3F97-434C-BE4E-5CF32496549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3C97-1CE4-4890-BB52-234D799B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7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F039-3F97-434C-BE4E-5CF32496549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3C97-1CE4-4890-BB52-234D799B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0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F039-3F97-434C-BE4E-5CF32496549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3C97-1CE4-4890-BB52-234D799B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6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F039-3F97-434C-BE4E-5CF32496549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3C97-1CE4-4890-BB52-234D799B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F039-3F97-434C-BE4E-5CF32496549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3C97-1CE4-4890-BB52-234D799B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F039-3F97-434C-BE4E-5CF32496549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3C97-1CE4-4890-BB52-234D799B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8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F039-3F97-434C-BE4E-5CF32496549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3C97-1CE4-4890-BB52-234D799B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6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F039-3F97-434C-BE4E-5CF32496549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3C97-1CE4-4890-BB52-234D799B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EF039-3F97-434C-BE4E-5CF324965490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63C97-1CE4-4890-BB52-234D799B4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Solar Energy</a:t>
            </a:r>
            <a:endParaRPr lang="en-US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 can measure solar radiation in </a:t>
            </a:r>
            <a:r>
              <a:rPr lang="en-US" b="1" u="sng" dirty="0" smtClean="0"/>
              <a:t>Watts per Meter-Squared</a:t>
            </a:r>
            <a:r>
              <a:rPr lang="en-US" dirty="0" smtClean="0"/>
              <a:t> (W/m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Earth receives about </a:t>
            </a:r>
            <a:r>
              <a:rPr lang="en-US" b="1" u="sng" dirty="0" smtClean="0"/>
              <a:t>342</a:t>
            </a:r>
            <a:r>
              <a:rPr lang="en-US" dirty="0" smtClean="0"/>
              <a:t> W/m</a:t>
            </a:r>
            <a:r>
              <a:rPr lang="en-US" baseline="30000" dirty="0" smtClean="0"/>
              <a:t>2</a:t>
            </a:r>
            <a:r>
              <a:rPr lang="en-US" dirty="0" smtClean="0"/>
              <a:t> of energy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4295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 reflected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39725" indent="-339725">
              <a:lnSpc>
                <a:spcPct val="90000"/>
              </a:lnSpc>
              <a:buNone/>
            </a:pPr>
            <a:r>
              <a:rPr lang="en-US" b="1" dirty="0" smtClean="0"/>
              <a:t>Reflection </a:t>
            </a:r>
          </a:p>
          <a:p>
            <a:pPr marL="231775" indent="-231775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Change in direction of radiation. Radiation leaves in </a:t>
            </a:r>
            <a:r>
              <a:rPr lang="en-US" u="sng" dirty="0" smtClean="0"/>
              <a:t>one</a:t>
            </a:r>
            <a:r>
              <a:rPr lang="en-US" dirty="0" smtClean="0"/>
              <a:t> direction.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118087"/>
            <a:ext cx="3657600" cy="36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 absorbed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3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39725" indent="-339725">
              <a:lnSpc>
                <a:spcPct val="90000"/>
              </a:lnSpc>
              <a:buClr>
                <a:schemeClr val="bg2">
                  <a:lumMod val="50000"/>
                </a:schemeClr>
              </a:buClr>
              <a:buNone/>
            </a:pPr>
            <a:r>
              <a:rPr lang="en-US" b="1" dirty="0" smtClean="0">
                <a:latin typeface="+mn-lt"/>
              </a:rPr>
              <a:t>Absorption</a:t>
            </a:r>
            <a:r>
              <a:rPr lang="en-US" dirty="0" smtClean="0">
                <a:latin typeface="+mn-lt"/>
              </a:rPr>
              <a:t> </a:t>
            </a:r>
          </a:p>
          <a:p>
            <a:pPr marL="231775" indent="-231775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latin typeface="+mn-lt"/>
              </a:rPr>
              <a:t>Transfer of </a:t>
            </a:r>
            <a:r>
              <a:rPr lang="en-US" dirty="0" smtClean="0"/>
              <a:t>solar </a:t>
            </a:r>
            <a:r>
              <a:rPr lang="en-US" dirty="0" smtClean="0">
                <a:latin typeface="+mn-lt"/>
              </a:rPr>
              <a:t>energy to a substance (like the ground or water).</a:t>
            </a:r>
          </a:p>
          <a:p>
            <a:pPr marL="231775" indent="-231775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latin typeface="+mn-lt"/>
              </a:rPr>
              <a:t>This process changes UV light into HEAT!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5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UV radiation is almost completely absorbed by Ozone (O</a:t>
            </a:r>
            <a:r>
              <a:rPr lang="en-US" baseline="-25000" dirty="0" smtClean="0"/>
              <a:t>3</a:t>
            </a:r>
            <a:r>
              <a:rPr lang="en-US" dirty="0" smtClean="0"/>
              <a:t>), O</a:t>
            </a:r>
            <a:r>
              <a:rPr lang="en-US" baseline="-25000" dirty="0" smtClean="0"/>
              <a:t>2</a:t>
            </a:r>
            <a:r>
              <a:rPr lang="en-US" dirty="0" smtClean="0"/>
              <a:t>, and N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This protects us from harmful radiation that causes skin cancer.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971925"/>
            <a:ext cx="4772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2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 scattered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31775" indent="-231775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b="1" dirty="0" smtClean="0"/>
              <a:t>Scattering</a:t>
            </a:r>
          </a:p>
          <a:p>
            <a:pPr marL="231775" indent="-231775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Change in direction of radiation. Radiation leaves in many directions.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542" y="3962400"/>
            <a:ext cx="2661857" cy="26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Objects in the </a:t>
            </a:r>
            <a:r>
              <a:rPr lang="en-US" b="1" dirty="0" smtClean="0"/>
              <a:t>atmosphere</a:t>
            </a:r>
            <a:r>
              <a:rPr lang="en-US" dirty="0" smtClean="0"/>
              <a:t> (like clouds) cause reflecting of solar energy back into space.</a:t>
            </a:r>
            <a:endParaRPr lang="en-US" dirty="0"/>
          </a:p>
        </p:txBody>
      </p:sp>
      <p:pic>
        <p:nvPicPr>
          <p:cNvPr id="4" name="Picture 3" descr="fig1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9" t="18954" r="64969" b="45203"/>
          <a:stretch/>
        </p:blipFill>
        <p:spPr bwMode="auto">
          <a:xfrm>
            <a:off x="2209800" y="3124200"/>
            <a:ext cx="4347883" cy="291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1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Particles in the </a:t>
            </a:r>
            <a:r>
              <a:rPr lang="en-US" b="1" dirty="0" smtClean="0"/>
              <a:t>atmosphere</a:t>
            </a:r>
            <a:r>
              <a:rPr lang="en-US" dirty="0" smtClean="0"/>
              <a:t> (like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O) absorb solar energy and hold it as heat. We call these “greenhouse gases.”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3429000"/>
            <a:ext cx="50006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4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Particles in the </a:t>
            </a:r>
            <a:r>
              <a:rPr lang="en-US" b="1" dirty="0" smtClean="0"/>
              <a:t>atmosphere</a:t>
            </a:r>
            <a:r>
              <a:rPr lang="en-US" dirty="0" smtClean="0"/>
              <a:t> (like N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3</a:t>
            </a:r>
            <a:r>
              <a:rPr lang="en-US" dirty="0" smtClean="0"/>
              <a:t>,and O</a:t>
            </a:r>
            <a:r>
              <a:rPr lang="en-US" baseline="-25000" dirty="0" smtClean="0"/>
              <a:t>2</a:t>
            </a:r>
            <a:r>
              <a:rPr lang="en-US" dirty="0" smtClean="0"/>
              <a:t> molecules) cause scattering of solar energy.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4572000" cy="351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478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The scattering of solar radiation in the atmosphere makes the sky look blue and the clouds look white.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192"/>
          <a:stretch/>
        </p:blipFill>
        <p:spPr>
          <a:xfrm>
            <a:off x="450331" y="2983006"/>
            <a:ext cx="3921279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324"/>
          <a:stretch/>
        </p:blipFill>
        <p:spPr>
          <a:xfrm>
            <a:off x="4876800" y="2654087"/>
            <a:ext cx="3602744" cy="2258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772" y="4912124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Equal scattering makes the sky look blue in color!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77972" y="4912125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Unequal scattering makes clouds look white in color!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99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Depending on the angle of the sun, oceans can reflect solar energy or absorb solar energy and hold it as heat.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51054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0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Expectations Review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Class Rules:</a:t>
            </a:r>
          </a:p>
          <a:p>
            <a:pPr lvl="1"/>
            <a:r>
              <a:rPr lang="en-US" sz="4400" dirty="0" smtClean="0"/>
              <a:t>Be Prompt</a:t>
            </a:r>
          </a:p>
          <a:p>
            <a:pPr lvl="1"/>
            <a:r>
              <a:rPr lang="en-US" sz="4400" dirty="0" smtClean="0"/>
              <a:t>Be Prepared</a:t>
            </a:r>
          </a:p>
          <a:p>
            <a:pPr lvl="1"/>
            <a:r>
              <a:rPr lang="en-US" sz="4400" dirty="0" smtClean="0"/>
              <a:t>Be Productive</a:t>
            </a:r>
          </a:p>
          <a:p>
            <a:pPr lvl="1"/>
            <a:r>
              <a:rPr lang="en-US" sz="4400" dirty="0" smtClean="0"/>
              <a:t>Be Positive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49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dry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Dry land absorbs solar energy and traps it in the form of heat. A small amount is reflected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2904396"/>
            <a:ext cx="6019800" cy="376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ice and glaciers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Ice and glaciers reflect solar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33" t="26667" r="22500" b="38055"/>
          <a:stretch/>
        </p:blipFill>
        <p:spPr>
          <a:xfrm>
            <a:off x="990600" y="2519703"/>
            <a:ext cx="7467600" cy="42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15963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Global </a:t>
            </a:r>
            <a:r>
              <a:rPr lang="en-US" dirty="0" smtClean="0"/>
              <a:t>energy balance: energy flow</a:t>
            </a:r>
          </a:p>
        </p:txBody>
      </p:sp>
      <p:pic>
        <p:nvPicPr>
          <p:cNvPr id="22532" name="Picture 3" descr="fig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77913"/>
            <a:ext cx="85344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04800" y="6324600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Source: </a:t>
            </a:r>
            <a:r>
              <a:rPr lang="en-US" b="0" dirty="0" err="1"/>
              <a:t>Kiehl</a:t>
            </a:r>
            <a:r>
              <a:rPr lang="en-US" b="0" dirty="0"/>
              <a:t> and </a:t>
            </a:r>
            <a:r>
              <a:rPr lang="en-US" b="0" dirty="0" err="1"/>
              <a:t>Trenberth</a:t>
            </a:r>
            <a:r>
              <a:rPr lang="en-US" b="0" dirty="0"/>
              <a:t>, 1997</a:t>
            </a:r>
          </a:p>
        </p:txBody>
      </p:sp>
    </p:spTree>
    <p:extLst>
      <p:ext uri="{BB962C8B-B14F-4D97-AF65-F5344CB8AC3E}">
        <p14:creationId xmlns:p14="http://schemas.microsoft.com/office/powerpoint/2010/main" val="106252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15963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Global </a:t>
            </a:r>
            <a:r>
              <a:rPr lang="en-US" dirty="0" smtClean="0"/>
              <a:t>energy balance: energy flow</a:t>
            </a:r>
          </a:p>
        </p:txBody>
      </p:sp>
      <p:pic>
        <p:nvPicPr>
          <p:cNvPr id="22532" name="Picture 3" descr="fig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77913"/>
            <a:ext cx="85344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04800" y="6324600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/>
              <a:t>Source: </a:t>
            </a:r>
            <a:r>
              <a:rPr lang="en-US" b="0" dirty="0" err="1"/>
              <a:t>Kiehl</a:t>
            </a:r>
            <a:r>
              <a:rPr lang="en-US" b="0" dirty="0"/>
              <a:t> and </a:t>
            </a:r>
            <a:r>
              <a:rPr lang="en-US" b="0" dirty="0" err="1"/>
              <a:t>Trenberth</a:t>
            </a:r>
            <a:r>
              <a:rPr lang="en-US" b="0" dirty="0"/>
              <a:t>, 1997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2133600"/>
            <a:ext cx="1905000" cy="9144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4495800"/>
            <a:ext cx="1219200" cy="762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1058863"/>
            <a:ext cx="1390650" cy="762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47874" y="5257800"/>
            <a:ext cx="1762125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5410200"/>
            <a:ext cx="1762125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19550" y="3086100"/>
            <a:ext cx="1762125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5801" y="1058862"/>
            <a:ext cx="1066800" cy="107473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29550" y="1001712"/>
            <a:ext cx="1066800" cy="1074737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" y="914400"/>
            <a:ext cx="1562100" cy="975519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0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66266915"/>
              </p:ext>
            </p:extLst>
          </p:nvPr>
        </p:nvGraphicFramePr>
        <p:xfrm>
          <a:off x="381000" y="457200"/>
          <a:ext cx="8610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2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50152064"/>
              </p:ext>
            </p:extLst>
          </p:nvPr>
        </p:nvGraphicFramePr>
        <p:xfrm>
          <a:off x="228600" y="304800"/>
          <a:ext cx="838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181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Predict</a:t>
            </a:r>
            <a:r>
              <a:rPr lang="en-US" sz="3200" dirty="0" smtClean="0"/>
              <a:t>: What would happen if the amount of dry land on earth DECREASED?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17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39644603"/>
              </p:ext>
            </p:extLst>
          </p:nvPr>
        </p:nvGraphicFramePr>
        <p:xfrm>
          <a:off x="228600" y="304800"/>
          <a:ext cx="838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181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Predict</a:t>
            </a:r>
            <a:r>
              <a:rPr lang="en-US" sz="3200" dirty="0" smtClean="0"/>
              <a:t>: What would happen if the amount of ice on earth INCREASED?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88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50411382"/>
              </p:ext>
            </p:extLst>
          </p:nvPr>
        </p:nvGraphicFramePr>
        <p:xfrm>
          <a:off x="228600" y="304800"/>
          <a:ext cx="838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181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Predict</a:t>
            </a:r>
            <a:r>
              <a:rPr lang="en-US" sz="3200" dirty="0" smtClean="0"/>
              <a:t>: What would happen if the number of clouds in the atmosphere was DOUBLED?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18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Solar Energy Math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8362"/>
            <a:ext cx="8839200" cy="5791556"/>
          </a:xfrm>
        </p:spPr>
      </p:pic>
    </p:spTree>
    <p:extLst>
      <p:ext uri="{BB962C8B-B14F-4D97-AF65-F5344CB8AC3E}">
        <p14:creationId xmlns:p14="http://schemas.microsoft.com/office/powerpoint/2010/main" val="22017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Reminders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There will almost always be “phone time”</a:t>
            </a:r>
          </a:p>
          <a:p>
            <a:r>
              <a:rPr lang="en-US" sz="4800" dirty="0" smtClean="0"/>
              <a:t>Assigned seats</a:t>
            </a:r>
          </a:p>
          <a:p>
            <a:r>
              <a:rPr lang="en-US" sz="4800" dirty="0" smtClean="0"/>
              <a:t>Hall passes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10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Get to Know You (Again)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400" dirty="0" smtClean="0"/>
              <a:t>Favorite book of all time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 smtClean="0"/>
              <a:t>Your favorite toy when you were 5 years old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 smtClean="0"/>
              <a:t>What are you doing after you graduate high school?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dirty="0" smtClean="0"/>
              <a:t>Name 3 things that make you happy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291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What is “insolation?”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How does the atmosphere turn light into heat?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What causes the seasons in Utah?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What is ozone?</a:t>
            </a:r>
          </a:p>
        </p:txBody>
      </p:sp>
    </p:spTree>
    <p:extLst>
      <p:ext uri="{BB962C8B-B14F-4D97-AF65-F5344CB8AC3E}">
        <p14:creationId xmlns:p14="http://schemas.microsoft.com/office/powerpoint/2010/main" val="10391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Starter </a:t>
            </a:r>
            <a:r>
              <a:rPr lang="en-US" sz="6600" dirty="0" smtClean="0"/>
              <a:t>01/03/2017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What do you believe the word “</a:t>
            </a:r>
            <a:r>
              <a:rPr lang="en-US" sz="4800" b="1" u="sng" dirty="0" smtClean="0"/>
              <a:t>insolation</a:t>
            </a:r>
            <a:r>
              <a:rPr lang="en-US" sz="4800" dirty="0" smtClean="0"/>
              <a:t>” means?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0289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54145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(FYI: </a:t>
            </a:r>
            <a:r>
              <a:rPr lang="en-US" sz="3200" b="1" u="sng" dirty="0"/>
              <a:t>Insulation</a:t>
            </a:r>
            <a:r>
              <a:rPr lang="en-US" sz="3200" dirty="0"/>
              <a:t> is the pink stuff you put in the </a:t>
            </a:r>
            <a:r>
              <a:rPr lang="en-US" sz="3200" dirty="0" smtClean="0"/>
              <a:t>walls and attic </a:t>
            </a:r>
            <a:r>
              <a:rPr lang="en-US" sz="3200" dirty="0"/>
              <a:t>of your house…it’s a completely different word!)</a:t>
            </a:r>
          </a:p>
        </p:txBody>
      </p:sp>
      <p:sp>
        <p:nvSpPr>
          <p:cNvPr id="5" name="&quot;No&quot; Symbol 4"/>
          <p:cNvSpPr/>
          <p:nvPr/>
        </p:nvSpPr>
        <p:spPr>
          <a:xfrm>
            <a:off x="5410200" y="3276600"/>
            <a:ext cx="2876550" cy="3048000"/>
          </a:xfrm>
          <a:prstGeom prst="noSmoking">
            <a:avLst>
              <a:gd name="adj" fmla="val 740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06" y="152400"/>
            <a:ext cx="30480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Vocabulary!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8" t="18542" r="25765" b="18542"/>
          <a:stretch/>
        </p:blipFill>
        <p:spPr bwMode="auto">
          <a:xfrm>
            <a:off x="2772696" y="-1"/>
            <a:ext cx="5685503" cy="681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28588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Insolation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4648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Earth receives about 342 W/m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7620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 amount of incoming solar radiation on the Earth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2696" y="6248400"/>
            <a:ext cx="5533104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&lt;strong&gt;Sun&lt;/strong&gt; icon by dear_theophilu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38525"/>
            <a:ext cx="1693216" cy="16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Solar </a:t>
            </a:r>
            <a:r>
              <a:rPr lang="en-US" dirty="0" smtClean="0"/>
              <a:t>E</a:t>
            </a:r>
            <a:r>
              <a:rPr lang="en-US" dirty="0" smtClean="0">
                <a:solidFill>
                  <a:srgbClr val="FFFF00"/>
                </a:solidFill>
              </a:rPr>
              <a:t>nergy?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Sunlight travels to earth as </a:t>
            </a:r>
            <a:r>
              <a:rPr lang="en-US" b="1" u="sng" dirty="0" smtClean="0">
                <a:solidFill>
                  <a:schemeClr val="bg1"/>
                </a:solidFill>
              </a:rPr>
              <a:t>electromagnetic radiation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08527" y="3103532"/>
            <a:ext cx="4377873" cy="3602067"/>
            <a:chOff x="742949" y="1417638"/>
            <a:chExt cx="3893779" cy="32940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4214"/>
            <a:stretch/>
          </p:blipFill>
          <p:spPr>
            <a:xfrm>
              <a:off x="742949" y="1417638"/>
              <a:ext cx="3893779" cy="329406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57594" y="4297932"/>
              <a:ext cx="2379134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wavelength </a:t>
              </a:r>
              <a:r>
                <a:rPr lang="en-US" i="1" dirty="0" smtClean="0">
                  <a:latin typeface="Times New Roman"/>
                  <a:cs typeface="Times New Roman"/>
                </a:rPr>
                <a:t>λ</a:t>
              </a:r>
              <a:r>
                <a:rPr lang="en-US" dirty="0" smtClean="0"/>
                <a:t> (</a:t>
              </a:r>
              <a:r>
                <a:rPr lang="en-US" dirty="0" smtClean="0">
                  <a:latin typeface="Times New Roman"/>
                  <a:cs typeface="Times New Roman"/>
                </a:rPr>
                <a:t>μm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219617" y="2643201"/>
              <a:ext cx="2379134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Emitted power (</a:t>
              </a:r>
              <a:r>
                <a:rPr lang="en-US" dirty="0" smtClean="0">
                  <a:latin typeface="Times New Roman"/>
                  <a:cs typeface="Times New Roman"/>
                </a:rPr>
                <a:t>W/m</a:t>
              </a:r>
              <a:r>
                <a:rPr lang="en-US" baseline="30000" dirty="0" smtClean="0">
                  <a:latin typeface="Times New Roman"/>
                  <a:cs typeface="Times New Roman"/>
                </a:rPr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43661" y="2681791"/>
            <a:ext cx="309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UV      VIS      IR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2705500" y="2917253"/>
            <a:ext cx="3786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316688" y="2917253"/>
            <a:ext cx="3786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1371600" y="2893446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30149" y="2890271"/>
            <a:ext cx="1693816" cy="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3965" y="3522236"/>
            <a:ext cx="30480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Sun emits mostly visible light, but also some UV (ultraviolet) and IR (infrared) light.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78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Heat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Earth deals with three types of heat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Radiation</a:t>
            </a:r>
            <a:r>
              <a:rPr lang="en-US" dirty="0" smtClean="0"/>
              <a:t>: waves traveling at speed of light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Convection</a:t>
            </a:r>
            <a:r>
              <a:rPr lang="en-US" dirty="0" smtClean="0"/>
              <a:t>: hot material “rises” and cold material “sinks”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Conduction</a:t>
            </a:r>
            <a:r>
              <a:rPr lang="en-US" dirty="0" smtClean="0"/>
              <a:t>: collisions 				between atoms or 							molecules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505200"/>
            <a:ext cx="374256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5284</TotalTime>
  <Words>593</Words>
  <Application>Microsoft Office PowerPoint</Application>
  <PresentationFormat>On-screen Show (4:3)</PresentationFormat>
  <Paragraphs>83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Impact</vt:lpstr>
      <vt:lpstr>Times New Roman</vt:lpstr>
      <vt:lpstr>Office Theme</vt:lpstr>
      <vt:lpstr>Solar Energy</vt:lpstr>
      <vt:lpstr>Expectations Review</vt:lpstr>
      <vt:lpstr>Reminders</vt:lpstr>
      <vt:lpstr>Get to Know You (Again)</vt:lpstr>
      <vt:lpstr>Pre-Test</vt:lpstr>
      <vt:lpstr>Starter 01/03/2017</vt:lpstr>
      <vt:lpstr>Vocabulary!</vt:lpstr>
      <vt:lpstr>What is Solar Energy?</vt:lpstr>
      <vt:lpstr>Heat</vt:lpstr>
      <vt:lpstr>Solar Constant</vt:lpstr>
      <vt:lpstr>Solar energy reflected</vt:lpstr>
      <vt:lpstr>Solar energy absorbed</vt:lpstr>
      <vt:lpstr>Absorption</vt:lpstr>
      <vt:lpstr>Solar energy scattered</vt:lpstr>
      <vt:lpstr>Role of atmosphere</vt:lpstr>
      <vt:lpstr>Role of atmosphere</vt:lpstr>
      <vt:lpstr>Role of atmosphere</vt:lpstr>
      <vt:lpstr>Solar Scattering</vt:lpstr>
      <vt:lpstr>Role of oceans</vt:lpstr>
      <vt:lpstr>Role of dry land</vt:lpstr>
      <vt:lpstr>Role of ice and glaciers</vt:lpstr>
      <vt:lpstr>Global energy balance: energy flow</vt:lpstr>
      <vt:lpstr>Global energy balance: energy flow</vt:lpstr>
      <vt:lpstr>PowerPoint Presentation</vt:lpstr>
      <vt:lpstr>PowerPoint Presentation</vt:lpstr>
      <vt:lpstr>PowerPoint Presentation</vt:lpstr>
      <vt:lpstr>PowerPoint Presentation</vt:lpstr>
      <vt:lpstr>Solar Energy Math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asduser</dc:creator>
  <cp:lastModifiedBy>STEPHANIE COATES</cp:lastModifiedBy>
  <cp:revision>46</cp:revision>
  <cp:lastPrinted>2013-11-26T17:17:51Z</cp:lastPrinted>
  <dcterms:created xsi:type="dcterms:W3CDTF">2013-11-26T16:21:10Z</dcterms:created>
  <dcterms:modified xsi:type="dcterms:W3CDTF">2018-01-04T21:30:10Z</dcterms:modified>
</cp:coreProperties>
</file>