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  <p:sldMasterId id="2147483705" r:id="rId2"/>
    <p:sldMasterId id="2147483707" r:id="rId3"/>
  </p:sldMasterIdLst>
  <p:notesMasterIdLst>
    <p:notesMasterId r:id="rId56"/>
  </p:notesMasterIdLst>
  <p:handoutMasterIdLst>
    <p:handoutMasterId r:id="rId57"/>
  </p:handoutMasterIdLst>
  <p:sldIdLst>
    <p:sldId id="317" r:id="rId4"/>
    <p:sldId id="330" r:id="rId5"/>
    <p:sldId id="319" r:id="rId6"/>
    <p:sldId id="318" r:id="rId7"/>
    <p:sldId id="320" r:id="rId8"/>
    <p:sldId id="307" r:id="rId9"/>
    <p:sldId id="286" r:id="rId10"/>
    <p:sldId id="263" r:id="rId11"/>
    <p:sldId id="265" r:id="rId12"/>
    <p:sldId id="287" r:id="rId13"/>
    <p:sldId id="266" r:id="rId14"/>
    <p:sldId id="282" r:id="rId15"/>
    <p:sldId id="281" r:id="rId16"/>
    <p:sldId id="323" r:id="rId17"/>
    <p:sldId id="324" r:id="rId18"/>
    <p:sldId id="311" r:id="rId19"/>
    <p:sldId id="312" r:id="rId20"/>
    <p:sldId id="267" r:id="rId21"/>
    <p:sldId id="268" r:id="rId22"/>
    <p:sldId id="269" r:id="rId23"/>
    <p:sldId id="284" r:id="rId24"/>
    <p:sldId id="327" r:id="rId25"/>
    <p:sldId id="270" r:id="rId26"/>
    <p:sldId id="271" r:id="rId27"/>
    <p:sldId id="283" r:id="rId28"/>
    <p:sldId id="310" r:id="rId29"/>
    <p:sldId id="313" r:id="rId30"/>
    <p:sldId id="315" r:id="rId31"/>
    <p:sldId id="316" r:id="rId32"/>
    <p:sldId id="321" r:id="rId33"/>
    <p:sldId id="325" r:id="rId34"/>
    <p:sldId id="272" r:id="rId35"/>
    <p:sldId id="274" r:id="rId36"/>
    <p:sldId id="285" r:id="rId37"/>
    <p:sldId id="326" r:id="rId38"/>
    <p:sldId id="273" r:id="rId39"/>
    <p:sldId id="275" r:id="rId40"/>
    <p:sldId id="280" r:id="rId41"/>
    <p:sldId id="328" r:id="rId42"/>
    <p:sldId id="289" r:id="rId43"/>
    <p:sldId id="276" r:id="rId44"/>
    <p:sldId id="308" r:id="rId45"/>
    <p:sldId id="309" r:id="rId46"/>
    <p:sldId id="277" r:id="rId47"/>
    <p:sldId id="278" r:id="rId48"/>
    <p:sldId id="290" r:id="rId49"/>
    <p:sldId id="301" r:id="rId50"/>
    <p:sldId id="302" r:id="rId51"/>
    <p:sldId id="303" r:id="rId52"/>
    <p:sldId id="304" r:id="rId53"/>
    <p:sldId id="305" r:id="rId54"/>
    <p:sldId id="329" r:id="rId5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FF00"/>
    <a:srgbClr val="FF0000"/>
    <a:srgbClr val="0604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 autoAdjust="0"/>
    <p:restoredTop sz="94581" autoAdjust="0"/>
  </p:normalViewPr>
  <p:slideViewPr>
    <p:cSldViewPr>
      <p:cViewPr varScale="1">
        <p:scale>
          <a:sx n="69" d="100"/>
          <a:sy n="69" d="100"/>
        </p:scale>
        <p:origin x="141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6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87EF0-2594-4E61-890E-D30191BA2413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38F3B-76AF-40D0-BF90-F57AF1982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85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1D7561-10F9-441A-8716-BE28DBF1236F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56246-C52D-46FA-A7BC-17DE5C6CE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3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Satellite image of East African Rift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56246-C52D-46FA-A7BC-17DE5C6CE02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974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29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760 w 6027"/>
                <a:gd name="T1" fmla="*/ 1248 h 2296"/>
                <a:gd name="T2" fmla="*/ 0 w 6027"/>
                <a:gd name="T3" fmla="*/ 1248 h 2296"/>
                <a:gd name="T4" fmla="*/ 0 w 6027"/>
                <a:gd name="T5" fmla="*/ 0 h 2296"/>
                <a:gd name="T6" fmla="*/ 5760 w 6027"/>
                <a:gd name="T7" fmla="*/ 0 h 2296"/>
                <a:gd name="T8" fmla="*/ 5760 w 6027"/>
                <a:gd name="T9" fmla="*/ 1248 h 2296"/>
                <a:gd name="T10" fmla="*/ 5760 w 6027"/>
                <a:gd name="T11" fmla="*/ 124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30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" name="Freeform 31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2895600 w 5748"/>
              <a:gd name="T1" fmla="*/ 609600 h 246"/>
              <a:gd name="T2" fmla="*/ 0 w 5748"/>
              <a:gd name="T3" fmla="*/ 609600 h 246"/>
              <a:gd name="T4" fmla="*/ 0 w 5748"/>
              <a:gd name="T5" fmla="*/ 0 h 246"/>
              <a:gd name="T6" fmla="*/ 2895600 w 5748"/>
              <a:gd name="T7" fmla="*/ 0 h 246"/>
              <a:gd name="T8" fmla="*/ 2895600 w 5748"/>
              <a:gd name="T9" fmla="*/ 609600 h 246"/>
              <a:gd name="T10" fmla="*/ 2895600 w 5748"/>
              <a:gd name="T11" fmla="*/ 60960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8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" name="Group 9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10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1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0 h 353"/>
                  <a:gd name="T4" fmla="*/ 24 w 186"/>
                  <a:gd name="T5" fmla="*/ 34 h 353"/>
                  <a:gd name="T6" fmla="*/ 18 w 186"/>
                  <a:gd name="T7" fmla="*/ 74 h 353"/>
                  <a:gd name="T8" fmla="*/ 42 w 186"/>
                  <a:gd name="T9" fmla="*/ 128 h 353"/>
                  <a:gd name="T10" fmla="*/ 48 w 186"/>
                  <a:gd name="T11" fmla="*/ 181 h 353"/>
                  <a:gd name="T12" fmla="*/ 0 w 186"/>
                  <a:gd name="T13" fmla="*/ 395 h 353"/>
                  <a:gd name="T14" fmla="*/ 54 w 186"/>
                  <a:gd name="T15" fmla="*/ 261 h 353"/>
                  <a:gd name="T16" fmla="*/ 84 w 186"/>
                  <a:gd name="T17" fmla="*/ 242 h 353"/>
                  <a:gd name="T18" fmla="*/ 126 w 186"/>
                  <a:gd name="T19" fmla="*/ 141 h 353"/>
                  <a:gd name="T20" fmla="*/ 144 w 186"/>
                  <a:gd name="T21" fmla="*/ 134 h 353"/>
                  <a:gd name="T22" fmla="*/ 144 w 186"/>
                  <a:gd name="T23" fmla="*/ 101 h 353"/>
                  <a:gd name="T24" fmla="*/ 186 w 186"/>
                  <a:gd name="T25" fmla="*/ 74 h 353"/>
                  <a:gd name="T26" fmla="*/ 162 w 186"/>
                  <a:gd name="T27" fmla="*/ 6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2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3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7 h 66"/>
                  <a:gd name="T8" fmla="*/ 6 w 155"/>
                  <a:gd name="T9" fmla="*/ 20 h 66"/>
                  <a:gd name="T10" fmla="*/ 0 w 155"/>
                  <a:gd name="T11" fmla="*/ 27 h 66"/>
                  <a:gd name="T12" fmla="*/ 78 w 155"/>
                  <a:gd name="T13" fmla="*/ 67 h 66"/>
                  <a:gd name="T14" fmla="*/ 96 w 155"/>
                  <a:gd name="T15" fmla="*/ 47 h 66"/>
                  <a:gd name="T16" fmla="*/ 155 w 155"/>
                  <a:gd name="T17" fmla="*/ 74 h 66"/>
                  <a:gd name="T18" fmla="*/ 126 w 155"/>
                  <a:gd name="T19" fmla="*/ 27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4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1 h 72"/>
                  <a:gd name="T2" fmla="*/ 0 w 42"/>
                  <a:gd name="T3" fmla="*/ 20 h 72"/>
                  <a:gd name="T4" fmla="*/ 12 w 42"/>
                  <a:gd name="T5" fmla="*/ 7 h 72"/>
                  <a:gd name="T6" fmla="*/ 0 w 42"/>
                  <a:gd name="T7" fmla="*/ 7 h 72"/>
                  <a:gd name="T8" fmla="*/ 12 w 42"/>
                  <a:gd name="T9" fmla="*/ 7 h 72"/>
                  <a:gd name="T10" fmla="*/ 24 w 42"/>
                  <a:gd name="T11" fmla="*/ 7 h 72"/>
                  <a:gd name="T12" fmla="*/ 36 w 42"/>
                  <a:gd name="T13" fmla="*/ 7 h 72"/>
                  <a:gd name="T14" fmla="*/ 42 w 42"/>
                  <a:gd name="T15" fmla="*/ 0 h 72"/>
                  <a:gd name="T16" fmla="*/ 30 w 42"/>
                  <a:gd name="T17" fmla="*/ 20 h 72"/>
                  <a:gd name="T18" fmla="*/ 42 w 42"/>
                  <a:gd name="T19" fmla="*/ 54 h 72"/>
                  <a:gd name="T20" fmla="*/ 12 w 42"/>
                  <a:gd name="T21" fmla="*/ 81 h 72"/>
                  <a:gd name="T22" fmla="*/ 6 w 42"/>
                  <a:gd name="T23" fmla="*/ 41 h 72"/>
                  <a:gd name="T24" fmla="*/ 6 w 42"/>
                  <a:gd name="T25" fmla="*/ 41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Freeform 15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1 h 287"/>
                <a:gd name="T4" fmla="*/ 66 w 365"/>
                <a:gd name="T5" fmla="*/ 110 h 287"/>
                <a:gd name="T6" fmla="*/ 143 w 365"/>
                <a:gd name="T7" fmla="*/ 183 h 287"/>
                <a:gd name="T8" fmla="*/ 191 w 365"/>
                <a:gd name="T9" fmla="*/ 170 h 287"/>
                <a:gd name="T10" fmla="*/ 341 w 365"/>
                <a:gd name="T11" fmla="*/ 291 h 287"/>
                <a:gd name="T12" fmla="*/ 305 w 365"/>
                <a:gd name="T13" fmla="*/ 176 h 287"/>
                <a:gd name="T14" fmla="*/ 365 w 365"/>
                <a:gd name="T15" fmla="*/ 134 h 287"/>
                <a:gd name="T16" fmla="*/ 359 w 365"/>
                <a:gd name="T17" fmla="*/ 128 h 287"/>
                <a:gd name="T18" fmla="*/ 335 w 365"/>
                <a:gd name="T19" fmla="*/ 116 h 287"/>
                <a:gd name="T20" fmla="*/ 299 w 365"/>
                <a:gd name="T21" fmla="*/ 91 h 287"/>
                <a:gd name="T22" fmla="*/ 257 w 365"/>
                <a:gd name="T23" fmla="*/ 73 h 287"/>
                <a:gd name="T24" fmla="*/ 215 w 365"/>
                <a:gd name="T25" fmla="*/ 55 h 287"/>
                <a:gd name="T26" fmla="*/ 173 w 365"/>
                <a:gd name="T27" fmla="*/ 37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1 h 60"/>
                <a:gd name="T16" fmla="*/ 65 w 71"/>
                <a:gd name="T17" fmla="*/ 43 h 60"/>
                <a:gd name="T18" fmla="*/ 71 w 71"/>
                <a:gd name="T19" fmla="*/ 55 h 60"/>
                <a:gd name="T20" fmla="*/ 71 w 71"/>
                <a:gd name="T21" fmla="*/ 61 h 60"/>
                <a:gd name="T22" fmla="*/ 59 w 71"/>
                <a:gd name="T23" fmla="*/ 55 h 60"/>
                <a:gd name="T24" fmla="*/ 47 w 71"/>
                <a:gd name="T25" fmla="*/ 43 h 60"/>
                <a:gd name="T26" fmla="*/ 23 w 71"/>
                <a:gd name="T27" fmla="*/ 31 h 60"/>
                <a:gd name="T28" fmla="*/ 23 w 71"/>
                <a:gd name="T29" fmla="*/ 37 h 60"/>
                <a:gd name="T30" fmla="*/ 18 w 71"/>
                <a:gd name="T31" fmla="*/ 43 h 60"/>
                <a:gd name="T32" fmla="*/ 12 w 71"/>
                <a:gd name="T33" fmla="*/ 49 h 60"/>
                <a:gd name="T34" fmla="*/ 6 w 71"/>
                <a:gd name="T35" fmla="*/ 49 h 60"/>
                <a:gd name="T36" fmla="*/ 6 w 71"/>
                <a:gd name="T37" fmla="*/ 49 h 60"/>
                <a:gd name="T38" fmla="*/ 6 w 71"/>
                <a:gd name="T39" fmla="*/ 37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5 h 162"/>
                <a:gd name="T10" fmla="*/ 96 w 161"/>
                <a:gd name="T11" fmla="*/ 61 h 162"/>
                <a:gd name="T12" fmla="*/ 102 w 161"/>
                <a:gd name="T13" fmla="*/ 73 h 162"/>
                <a:gd name="T14" fmla="*/ 108 w 161"/>
                <a:gd name="T15" fmla="*/ 85 h 162"/>
                <a:gd name="T16" fmla="*/ 120 w 161"/>
                <a:gd name="T17" fmla="*/ 97 h 162"/>
                <a:gd name="T18" fmla="*/ 143 w 161"/>
                <a:gd name="T19" fmla="*/ 115 h 162"/>
                <a:gd name="T20" fmla="*/ 155 w 161"/>
                <a:gd name="T21" fmla="*/ 140 h 162"/>
                <a:gd name="T22" fmla="*/ 161 w 161"/>
                <a:gd name="T23" fmla="*/ 158 h 162"/>
                <a:gd name="T24" fmla="*/ 161 w 161"/>
                <a:gd name="T25" fmla="*/ 164 h 162"/>
                <a:gd name="T26" fmla="*/ 96 w 161"/>
                <a:gd name="T27" fmla="*/ 103 h 162"/>
                <a:gd name="T28" fmla="*/ 30 w 161"/>
                <a:gd name="T29" fmla="*/ 55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1 h 60"/>
                <a:gd name="T4" fmla="*/ 41 w 59"/>
                <a:gd name="T5" fmla="*/ 37 h 60"/>
                <a:gd name="T6" fmla="*/ 47 w 59"/>
                <a:gd name="T7" fmla="*/ 43 h 60"/>
                <a:gd name="T8" fmla="*/ 53 w 59"/>
                <a:gd name="T9" fmla="*/ 55 h 60"/>
                <a:gd name="T10" fmla="*/ 53 w 59"/>
                <a:gd name="T11" fmla="*/ 61 h 60"/>
                <a:gd name="T12" fmla="*/ 47 w 59"/>
                <a:gd name="T13" fmla="*/ 55 h 60"/>
                <a:gd name="T14" fmla="*/ 35 w 59"/>
                <a:gd name="T15" fmla="*/ 49 h 60"/>
                <a:gd name="T16" fmla="*/ 23 w 59"/>
                <a:gd name="T17" fmla="*/ 37 h 60"/>
                <a:gd name="T18" fmla="*/ 17 w 59"/>
                <a:gd name="T19" fmla="*/ 31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7 h 204"/>
                <a:gd name="T2" fmla="*/ 245 w 245"/>
                <a:gd name="T3" fmla="*/ 43 h 204"/>
                <a:gd name="T4" fmla="*/ 209 w 245"/>
                <a:gd name="T5" fmla="*/ 85 h 204"/>
                <a:gd name="T6" fmla="*/ 143 w 245"/>
                <a:gd name="T7" fmla="*/ 134 h 204"/>
                <a:gd name="T8" fmla="*/ 167 w 245"/>
                <a:gd name="T9" fmla="*/ 158 h 204"/>
                <a:gd name="T10" fmla="*/ 179 w 245"/>
                <a:gd name="T11" fmla="*/ 207 h 204"/>
                <a:gd name="T12" fmla="*/ 77 w 245"/>
                <a:gd name="T13" fmla="*/ 134 h 204"/>
                <a:gd name="T14" fmla="*/ 47 w 245"/>
                <a:gd name="T15" fmla="*/ 85 h 204"/>
                <a:gd name="T16" fmla="*/ 89 w 245"/>
                <a:gd name="T17" fmla="*/ 67 h 204"/>
                <a:gd name="T18" fmla="*/ 59 w 245"/>
                <a:gd name="T19" fmla="*/ 37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7 h 204"/>
                <a:gd name="T50" fmla="*/ 233 w 245"/>
                <a:gd name="T51" fmla="*/ 37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8119" name="Rectangle 23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88120" name="Rectangle 2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4" name="Rectangle 25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B5D01A8-58F3-4DF6-925C-1D42ED599C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" name="Rectangle 27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28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DE7B9-AA99-45F8-B28F-9E5D56D27F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381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1AFCC-324F-4EFE-A5B5-ED747A6ADF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3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9D2F6-499E-49F1-94B5-1D61BC90C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43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F6663-9546-4B98-922D-D6156C32A9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26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4DE8E-9244-470F-AE7F-B66C1275A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8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E8437-1FFD-47E8-A16B-4F96BA24C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69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760 w 6027"/>
                <a:gd name="T1" fmla="*/ 1248 h 2296"/>
                <a:gd name="T2" fmla="*/ 0 w 6027"/>
                <a:gd name="T3" fmla="*/ 1248 h 2296"/>
                <a:gd name="T4" fmla="*/ 0 w 6027"/>
                <a:gd name="T5" fmla="*/ 0 h 2296"/>
                <a:gd name="T6" fmla="*/ 5760 w 6027"/>
                <a:gd name="T7" fmla="*/ 0 h 2296"/>
                <a:gd name="T8" fmla="*/ 5760 w 6027"/>
                <a:gd name="T9" fmla="*/ 1248 h 2296"/>
                <a:gd name="T10" fmla="*/ 5760 w 6027"/>
                <a:gd name="T11" fmla="*/ 124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2895600 w 5748"/>
              <a:gd name="T1" fmla="*/ 609600 h 246"/>
              <a:gd name="T2" fmla="*/ 0 w 5748"/>
              <a:gd name="T3" fmla="*/ 609600 h 246"/>
              <a:gd name="T4" fmla="*/ 0 w 5748"/>
              <a:gd name="T5" fmla="*/ 0 h 246"/>
              <a:gd name="T6" fmla="*/ 2895600 w 5748"/>
              <a:gd name="T7" fmla="*/ 0 h 246"/>
              <a:gd name="T8" fmla="*/ 2895600 w 5748"/>
              <a:gd name="T9" fmla="*/ 609600 h 246"/>
              <a:gd name="T10" fmla="*/ 2895600 w 5748"/>
              <a:gd name="T11" fmla="*/ 60960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0 h 353"/>
                  <a:gd name="T4" fmla="*/ 24 w 186"/>
                  <a:gd name="T5" fmla="*/ 34 h 353"/>
                  <a:gd name="T6" fmla="*/ 18 w 186"/>
                  <a:gd name="T7" fmla="*/ 74 h 353"/>
                  <a:gd name="T8" fmla="*/ 42 w 186"/>
                  <a:gd name="T9" fmla="*/ 128 h 353"/>
                  <a:gd name="T10" fmla="*/ 48 w 186"/>
                  <a:gd name="T11" fmla="*/ 181 h 353"/>
                  <a:gd name="T12" fmla="*/ 0 w 186"/>
                  <a:gd name="T13" fmla="*/ 395 h 353"/>
                  <a:gd name="T14" fmla="*/ 54 w 186"/>
                  <a:gd name="T15" fmla="*/ 261 h 353"/>
                  <a:gd name="T16" fmla="*/ 84 w 186"/>
                  <a:gd name="T17" fmla="*/ 242 h 353"/>
                  <a:gd name="T18" fmla="*/ 126 w 186"/>
                  <a:gd name="T19" fmla="*/ 141 h 353"/>
                  <a:gd name="T20" fmla="*/ 144 w 186"/>
                  <a:gd name="T21" fmla="*/ 134 h 353"/>
                  <a:gd name="T22" fmla="*/ 144 w 186"/>
                  <a:gd name="T23" fmla="*/ 101 h 353"/>
                  <a:gd name="T24" fmla="*/ 186 w 186"/>
                  <a:gd name="T25" fmla="*/ 74 h 353"/>
                  <a:gd name="T26" fmla="*/ 162 w 186"/>
                  <a:gd name="T27" fmla="*/ 6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7 h 66"/>
                  <a:gd name="T8" fmla="*/ 6 w 155"/>
                  <a:gd name="T9" fmla="*/ 20 h 66"/>
                  <a:gd name="T10" fmla="*/ 0 w 155"/>
                  <a:gd name="T11" fmla="*/ 27 h 66"/>
                  <a:gd name="T12" fmla="*/ 78 w 155"/>
                  <a:gd name="T13" fmla="*/ 67 h 66"/>
                  <a:gd name="T14" fmla="*/ 96 w 155"/>
                  <a:gd name="T15" fmla="*/ 47 h 66"/>
                  <a:gd name="T16" fmla="*/ 155 w 155"/>
                  <a:gd name="T17" fmla="*/ 74 h 66"/>
                  <a:gd name="T18" fmla="*/ 126 w 155"/>
                  <a:gd name="T19" fmla="*/ 27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1 h 72"/>
                  <a:gd name="T2" fmla="*/ 0 w 42"/>
                  <a:gd name="T3" fmla="*/ 20 h 72"/>
                  <a:gd name="T4" fmla="*/ 12 w 42"/>
                  <a:gd name="T5" fmla="*/ 7 h 72"/>
                  <a:gd name="T6" fmla="*/ 0 w 42"/>
                  <a:gd name="T7" fmla="*/ 7 h 72"/>
                  <a:gd name="T8" fmla="*/ 12 w 42"/>
                  <a:gd name="T9" fmla="*/ 7 h 72"/>
                  <a:gd name="T10" fmla="*/ 24 w 42"/>
                  <a:gd name="T11" fmla="*/ 7 h 72"/>
                  <a:gd name="T12" fmla="*/ 36 w 42"/>
                  <a:gd name="T13" fmla="*/ 7 h 72"/>
                  <a:gd name="T14" fmla="*/ 42 w 42"/>
                  <a:gd name="T15" fmla="*/ 0 h 72"/>
                  <a:gd name="T16" fmla="*/ 30 w 42"/>
                  <a:gd name="T17" fmla="*/ 20 h 72"/>
                  <a:gd name="T18" fmla="*/ 42 w 42"/>
                  <a:gd name="T19" fmla="*/ 54 h 72"/>
                  <a:gd name="T20" fmla="*/ 12 w 42"/>
                  <a:gd name="T21" fmla="*/ 81 h 72"/>
                  <a:gd name="T22" fmla="*/ 6 w 42"/>
                  <a:gd name="T23" fmla="*/ 41 h 72"/>
                  <a:gd name="T24" fmla="*/ 6 w 42"/>
                  <a:gd name="T25" fmla="*/ 41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1 h 287"/>
                <a:gd name="T4" fmla="*/ 66 w 365"/>
                <a:gd name="T5" fmla="*/ 110 h 287"/>
                <a:gd name="T6" fmla="*/ 143 w 365"/>
                <a:gd name="T7" fmla="*/ 183 h 287"/>
                <a:gd name="T8" fmla="*/ 191 w 365"/>
                <a:gd name="T9" fmla="*/ 170 h 287"/>
                <a:gd name="T10" fmla="*/ 341 w 365"/>
                <a:gd name="T11" fmla="*/ 291 h 287"/>
                <a:gd name="T12" fmla="*/ 305 w 365"/>
                <a:gd name="T13" fmla="*/ 176 h 287"/>
                <a:gd name="T14" fmla="*/ 365 w 365"/>
                <a:gd name="T15" fmla="*/ 134 h 287"/>
                <a:gd name="T16" fmla="*/ 359 w 365"/>
                <a:gd name="T17" fmla="*/ 128 h 287"/>
                <a:gd name="T18" fmla="*/ 335 w 365"/>
                <a:gd name="T19" fmla="*/ 116 h 287"/>
                <a:gd name="T20" fmla="*/ 299 w 365"/>
                <a:gd name="T21" fmla="*/ 91 h 287"/>
                <a:gd name="T22" fmla="*/ 257 w 365"/>
                <a:gd name="T23" fmla="*/ 73 h 287"/>
                <a:gd name="T24" fmla="*/ 215 w 365"/>
                <a:gd name="T25" fmla="*/ 55 h 287"/>
                <a:gd name="T26" fmla="*/ 173 w 365"/>
                <a:gd name="T27" fmla="*/ 37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1 h 60"/>
                <a:gd name="T16" fmla="*/ 65 w 71"/>
                <a:gd name="T17" fmla="*/ 43 h 60"/>
                <a:gd name="T18" fmla="*/ 71 w 71"/>
                <a:gd name="T19" fmla="*/ 55 h 60"/>
                <a:gd name="T20" fmla="*/ 71 w 71"/>
                <a:gd name="T21" fmla="*/ 61 h 60"/>
                <a:gd name="T22" fmla="*/ 59 w 71"/>
                <a:gd name="T23" fmla="*/ 55 h 60"/>
                <a:gd name="T24" fmla="*/ 47 w 71"/>
                <a:gd name="T25" fmla="*/ 43 h 60"/>
                <a:gd name="T26" fmla="*/ 23 w 71"/>
                <a:gd name="T27" fmla="*/ 31 h 60"/>
                <a:gd name="T28" fmla="*/ 23 w 71"/>
                <a:gd name="T29" fmla="*/ 37 h 60"/>
                <a:gd name="T30" fmla="*/ 18 w 71"/>
                <a:gd name="T31" fmla="*/ 43 h 60"/>
                <a:gd name="T32" fmla="*/ 12 w 71"/>
                <a:gd name="T33" fmla="*/ 49 h 60"/>
                <a:gd name="T34" fmla="*/ 6 w 71"/>
                <a:gd name="T35" fmla="*/ 49 h 60"/>
                <a:gd name="T36" fmla="*/ 6 w 71"/>
                <a:gd name="T37" fmla="*/ 49 h 60"/>
                <a:gd name="T38" fmla="*/ 6 w 71"/>
                <a:gd name="T39" fmla="*/ 37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5 h 162"/>
                <a:gd name="T10" fmla="*/ 96 w 161"/>
                <a:gd name="T11" fmla="*/ 61 h 162"/>
                <a:gd name="T12" fmla="*/ 102 w 161"/>
                <a:gd name="T13" fmla="*/ 73 h 162"/>
                <a:gd name="T14" fmla="*/ 108 w 161"/>
                <a:gd name="T15" fmla="*/ 85 h 162"/>
                <a:gd name="T16" fmla="*/ 120 w 161"/>
                <a:gd name="T17" fmla="*/ 97 h 162"/>
                <a:gd name="T18" fmla="*/ 143 w 161"/>
                <a:gd name="T19" fmla="*/ 115 h 162"/>
                <a:gd name="T20" fmla="*/ 155 w 161"/>
                <a:gd name="T21" fmla="*/ 140 h 162"/>
                <a:gd name="T22" fmla="*/ 161 w 161"/>
                <a:gd name="T23" fmla="*/ 158 h 162"/>
                <a:gd name="T24" fmla="*/ 161 w 161"/>
                <a:gd name="T25" fmla="*/ 164 h 162"/>
                <a:gd name="T26" fmla="*/ 96 w 161"/>
                <a:gd name="T27" fmla="*/ 103 h 162"/>
                <a:gd name="T28" fmla="*/ 30 w 161"/>
                <a:gd name="T29" fmla="*/ 55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1 h 60"/>
                <a:gd name="T4" fmla="*/ 41 w 59"/>
                <a:gd name="T5" fmla="*/ 37 h 60"/>
                <a:gd name="T6" fmla="*/ 47 w 59"/>
                <a:gd name="T7" fmla="*/ 43 h 60"/>
                <a:gd name="T8" fmla="*/ 53 w 59"/>
                <a:gd name="T9" fmla="*/ 55 h 60"/>
                <a:gd name="T10" fmla="*/ 53 w 59"/>
                <a:gd name="T11" fmla="*/ 61 h 60"/>
                <a:gd name="T12" fmla="*/ 47 w 59"/>
                <a:gd name="T13" fmla="*/ 55 h 60"/>
                <a:gd name="T14" fmla="*/ 35 w 59"/>
                <a:gd name="T15" fmla="*/ 49 h 60"/>
                <a:gd name="T16" fmla="*/ 23 w 59"/>
                <a:gd name="T17" fmla="*/ 37 h 60"/>
                <a:gd name="T18" fmla="*/ 17 w 59"/>
                <a:gd name="T19" fmla="*/ 31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7 h 204"/>
                <a:gd name="T2" fmla="*/ 245 w 245"/>
                <a:gd name="T3" fmla="*/ 43 h 204"/>
                <a:gd name="T4" fmla="*/ 209 w 245"/>
                <a:gd name="T5" fmla="*/ 85 h 204"/>
                <a:gd name="T6" fmla="*/ 143 w 245"/>
                <a:gd name="T7" fmla="*/ 134 h 204"/>
                <a:gd name="T8" fmla="*/ 167 w 245"/>
                <a:gd name="T9" fmla="*/ 158 h 204"/>
                <a:gd name="T10" fmla="*/ 179 w 245"/>
                <a:gd name="T11" fmla="*/ 207 h 204"/>
                <a:gd name="T12" fmla="*/ 77 w 245"/>
                <a:gd name="T13" fmla="*/ 134 h 204"/>
                <a:gd name="T14" fmla="*/ 47 w 245"/>
                <a:gd name="T15" fmla="*/ 85 h 204"/>
                <a:gd name="T16" fmla="*/ 89 w 245"/>
                <a:gd name="T17" fmla="*/ 67 h 204"/>
                <a:gd name="T18" fmla="*/ 59 w 245"/>
                <a:gd name="T19" fmla="*/ 37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7 h 204"/>
                <a:gd name="T50" fmla="*/ 233 w 245"/>
                <a:gd name="T51" fmla="*/ 37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3654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53655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A00A1A-6CC4-4046-8660-71A9281D3B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44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B6018-BC8A-46F0-A2A7-D456938D59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382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A8D1C-579C-4001-AE24-841702466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168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B7159-2981-4F01-A3A3-C0D7653D26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67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CD4A4-116E-4829-A339-02967C4E3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682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A504-19FD-4B75-996A-A6C3BBD6D0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224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6AEC8-5D75-4FE0-B903-5D352A0B6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17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9E9DE-CE3C-4315-89F3-B3E0925780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17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16F6B-7ADA-4406-8620-6E21870B2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80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879ED-3731-4197-ACAB-984FD3730D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495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3A95F-BF94-461A-B4B4-4D06F366B4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7234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D71D9-1588-450F-907E-4EBEFCA197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45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Oval 8"/>
          <p:cNvSpPr>
            <a:spLocks noChangeArrowheads="1"/>
          </p:cNvSpPr>
          <p:nvPr/>
        </p:nvSpPr>
        <p:spPr bwMode="auto">
          <a:xfrm>
            <a:off x="163513" y="2103438"/>
            <a:ext cx="347662" cy="34766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739775" y="2105025"/>
            <a:ext cx="349250" cy="34766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1317625" y="2105025"/>
            <a:ext cx="347663" cy="34766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720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720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86600" y="6248400"/>
            <a:ext cx="1524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100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248400"/>
            <a:ext cx="12192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60713A-B4CA-4E99-AA91-D90480478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109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DEC1D-32C7-46CC-9D69-7CBE39712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822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55D88-8E41-4390-94F8-F90941108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65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1081E-6901-4AB3-B849-D7E7951CC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95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B7F1F-8D71-4332-AC6B-84983B8027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026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6C76F-3F64-408A-935C-2A5617E7A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728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5697C-2194-47CA-98DC-175372581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103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BC74E-9B16-43C2-944B-A321617BFC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881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4CB98-24EC-4C75-96D5-E5B2046F0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7870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EB559-3642-4575-BD9D-4B908408D3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12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E2FD7-7910-4A72-8B4C-B32C347468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303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90500"/>
            <a:ext cx="17526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190500"/>
            <a:ext cx="5105400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2BAEC-00D7-4F68-9F80-53F521942A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84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37DA5-1938-4FCF-AFBF-198B4B9CB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42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1612B-9C48-4CF7-BDE4-082A49696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34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EBAD2-64B6-45D6-8F27-120F1C901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75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7EB0F-80A9-4B81-89A2-9ABDCE8F9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74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03D66-85C2-4C18-BB8A-991783797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42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2ACC0-EFDC-423C-8366-BD8BA2673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991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49" name="Freeform 4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760 w 6027"/>
                <a:gd name="T1" fmla="*/ 1248 h 2296"/>
                <a:gd name="T2" fmla="*/ 0 w 6027"/>
                <a:gd name="T3" fmla="*/ 1248 h 2296"/>
                <a:gd name="T4" fmla="*/ 0 w 6027"/>
                <a:gd name="T5" fmla="*/ 0 h 2296"/>
                <a:gd name="T6" fmla="*/ 5760 w 6027"/>
                <a:gd name="T7" fmla="*/ 0 h 2296"/>
                <a:gd name="T8" fmla="*/ 5760 w 6027"/>
                <a:gd name="T9" fmla="*/ 1248 h 2296"/>
                <a:gd name="T10" fmla="*/ 5760 w 6027"/>
                <a:gd name="T11" fmla="*/ 124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077" name="Freeform 5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27" name="Freeform 6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895600 w 5748"/>
              <a:gd name="T1" fmla="*/ 609600 h 246"/>
              <a:gd name="T2" fmla="*/ 0 w 5748"/>
              <a:gd name="T3" fmla="*/ 609600 h 246"/>
              <a:gd name="T4" fmla="*/ 0 w 5748"/>
              <a:gd name="T5" fmla="*/ 0 h 246"/>
              <a:gd name="T6" fmla="*/ 2895600 w 5748"/>
              <a:gd name="T7" fmla="*/ 0 h 246"/>
              <a:gd name="T8" fmla="*/ 2895600 w 5748"/>
              <a:gd name="T9" fmla="*/ 609600 h 246"/>
              <a:gd name="T10" fmla="*/ 2895600 w 5748"/>
              <a:gd name="T11" fmla="*/ 60960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28" name="Group 7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387080" name="Freeform 8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42" name="Group 9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44" name="Freeform 10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11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0 h 353"/>
                  <a:gd name="T4" fmla="*/ 24 w 186"/>
                  <a:gd name="T5" fmla="*/ 34 h 353"/>
                  <a:gd name="T6" fmla="*/ 18 w 186"/>
                  <a:gd name="T7" fmla="*/ 74 h 353"/>
                  <a:gd name="T8" fmla="*/ 42 w 186"/>
                  <a:gd name="T9" fmla="*/ 128 h 353"/>
                  <a:gd name="T10" fmla="*/ 48 w 186"/>
                  <a:gd name="T11" fmla="*/ 181 h 353"/>
                  <a:gd name="T12" fmla="*/ 0 w 186"/>
                  <a:gd name="T13" fmla="*/ 395 h 353"/>
                  <a:gd name="T14" fmla="*/ 54 w 186"/>
                  <a:gd name="T15" fmla="*/ 261 h 353"/>
                  <a:gd name="T16" fmla="*/ 84 w 186"/>
                  <a:gd name="T17" fmla="*/ 242 h 353"/>
                  <a:gd name="T18" fmla="*/ 126 w 186"/>
                  <a:gd name="T19" fmla="*/ 141 h 353"/>
                  <a:gd name="T20" fmla="*/ 144 w 186"/>
                  <a:gd name="T21" fmla="*/ 134 h 353"/>
                  <a:gd name="T22" fmla="*/ 144 w 186"/>
                  <a:gd name="T23" fmla="*/ 101 h 353"/>
                  <a:gd name="T24" fmla="*/ 186 w 186"/>
                  <a:gd name="T25" fmla="*/ 74 h 353"/>
                  <a:gd name="T26" fmla="*/ 162 w 186"/>
                  <a:gd name="T27" fmla="*/ 6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12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13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7 h 66"/>
                  <a:gd name="T8" fmla="*/ 6 w 155"/>
                  <a:gd name="T9" fmla="*/ 20 h 66"/>
                  <a:gd name="T10" fmla="*/ 0 w 155"/>
                  <a:gd name="T11" fmla="*/ 27 h 66"/>
                  <a:gd name="T12" fmla="*/ 78 w 155"/>
                  <a:gd name="T13" fmla="*/ 67 h 66"/>
                  <a:gd name="T14" fmla="*/ 96 w 155"/>
                  <a:gd name="T15" fmla="*/ 47 h 66"/>
                  <a:gd name="T16" fmla="*/ 155 w 155"/>
                  <a:gd name="T17" fmla="*/ 74 h 66"/>
                  <a:gd name="T18" fmla="*/ 126 w 155"/>
                  <a:gd name="T19" fmla="*/ 27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14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1 h 72"/>
                  <a:gd name="T2" fmla="*/ 0 w 42"/>
                  <a:gd name="T3" fmla="*/ 20 h 72"/>
                  <a:gd name="T4" fmla="*/ 12 w 42"/>
                  <a:gd name="T5" fmla="*/ 7 h 72"/>
                  <a:gd name="T6" fmla="*/ 0 w 42"/>
                  <a:gd name="T7" fmla="*/ 7 h 72"/>
                  <a:gd name="T8" fmla="*/ 12 w 42"/>
                  <a:gd name="T9" fmla="*/ 7 h 72"/>
                  <a:gd name="T10" fmla="*/ 24 w 42"/>
                  <a:gd name="T11" fmla="*/ 7 h 72"/>
                  <a:gd name="T12" fmla="*/ 36 w 42"/>
                  <a:gd name="T13" fmla="*/ 7 h 72"/>
                  <a:gd name="T14" fmla="*/ 42 w 42"/>
                  <a:gd name="T15" fmla="*/ 0 h 72"/>
                  <a:gd name="T16" fmla="*/ 30 w 42"/>
                  <a:gd name="T17" fmla="*/ 20 h 72"/>
                  <a:gd name="T18" fmla="*/ 42 w 42"/>
                  <a:gd name="T19" fmla="*/ 54 h 72"/>
                  <a:gd name="T20" fmla="*/ 12 w 42"/>
                  <a:gd name="T21" fmla="*/ 81 h 72"/>
                  <a:gd name="T22" fmla="*/ 6 w 42"/>
                  <a:gd name="T23" fmla="*/ 41 h 72"/>
                  <a:gd name="T24" fmla="*/ 6 w 42"/>
                  <a:gd name="T25" fmla="*/ 41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7087" name="Freeform 15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029" name="Group 16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035" name="Freeform 17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1 h 287"/>
                <a:gd name="T4" fmla="*/ 66 w 365"/>
                <a:gd name="T5" fmla="*/ 110 h 287"/>
                <a:gd name="T6" fmla="*/ 143 w 365"/>
                <a:gd name="T7" fmla="*/ 183 h 287"/>
                <a:gd name="T8" fmla="*/ 191 w 365"/>
                <a:gd name="T9" fmla="*/ 170 h 287"/>
                <a:gd name="T10" fmla="*/ 341 w 365"/>
                <a:gd name="T11" fmla="*/ 291 h 287"/>
                <a:gd name="T12" fmla="*/ 305 w 365"/>
                <a:gd name="T13" fmla="*/ 176 h 287"/>
                <a:gd name="T14" fmla="*/ 365 w 365"/>
                <a:gd name="T15" fmla="*/ 134 h 287"/>
                <a:gd name="T16" fmla="*/ 359 w 365"/>
                <a:gd name="T17" fmla="*/ 128 h 287"/>
                <a:gd name="T18" fmla="*/ 335 w 365"/>
                <a:gd name="T19" fmla="*/ 116 h 287"/>
                <a:gd name="T20" fmla="*/ 299 w 365"/>
                <a:gd name="T21" fmla="*/ 91 h 287"/>
                <a:gd name="T22" fmla="*/ 257 w 365"/>
                <a:gd name="T23" fmla="*/ 73 h 287"/>
                <a:gd name="T24" fmla="*/ 215 w 365"/>
                <a:gd name="T25" fmla="*/ 55 h 287"/>
                <a:gd name="T26" fmla="*/ 173 w 365"/>
                <a:gd name="T27" fmla="*/ 37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18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Freeform 19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1 h 60"/>
                <a:gd name="T16" fmla="*/ 65 w 71"/>
                <a:gd name="T17" fmla="*/ 43 h 60"/>
                <a:gd name="T18" fmla="*/ 71 w 71"/>
                <a:gd name="T19" fmla="*/ 55 h 60"/>
                <a:gd name="T20" fmla="*/ 71 w 71"/>
                <a:gd name="T21" fmla="*/ 61 h 60"/>
                <a:gd name="T22" fmla="*/ 59 w 71"/>
                <a:gd name="T23" fmla="*/ 55 h 60"/>
                <a:gd name="T24" fmla="*/ 47 w 71"/>
                <a:gd name="T25" fmla="*/ 43 h 60"/>
                <a:gd name="T26" fmla="*/ 23 w 71"/>
                <a:gd name="T27" fmla="*/ 31 h 60"/>
                <a:gd name="T28" fmla="*/ 23 w 71"/>
                <a:gd name="T29" fmla="*/ 37 h 60"/>
                <a:gd name="T30" fmla="*/ 18 w 71"/>
                <a:gd name="T31" fmla="*/ 43 h 60"/>
                <a:gd name="T32" fmla="*/ 12 w 71"/>
                <a:gd name="T33" fmla="*/ 49 h 60"/>
                <a:gd name="T34" fmla="*/ 6 w 71"/>
                <a:gd name="T35" fmla="*/ 49 h 60"/>
                <a:gd name="T36" fmla="*/ 6 w 71"/>
                <a:gd name="T37" fmla="*/ 49 h 60"/>
                <a:gd name="T38" fmla="*/ 6 w 71"/>
                <a:gd name="T39" fmla="*/ 37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20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5 h 162"/>
                <a:gd name="T10" fmla="*/ 96 w 161"/>
                <a:gd name="T11" fmla="*/ 61 h 162"/>
                <a:gd name="T12" fmla="*/ 102 w 161"/>
                <a:gd name="T13" fmla="*/ 73 h 162"/>
                <a:gd name="T14" fmla="*/ 108 w 161"/>
                <a:gd name="T15" fmla="*/ 85 h 162"/>
                <a:gd name="T16" fmla="*/ 120 w 161"/>
                <a:gd name="T17" fmla="*/ 97 h 162"/>
                <a:gd name="T18" fmla="*/ 143 w 161"/>
                <a:gd name="T19" fmla="*/ 115 h 162"/>
                <a:gd name="T20" fmla="*/ 155 w 161"/>
                <a:gd name="T21" fmla="*/ 140 h 162"/>
                <a:gd name="T22" fmla="*/ 161 w 161"/>
                <a:gd name="T23" fmla="*/ 158 h 162"/>
                <a:gd name="T24" fmla="*/ 161 w 161"/>
                <a:gd name="T25" fmla="*/ 164 h 162"/>
                <a:gd name="T26" fmla="*/ 96 w 161"/>
                <a:gd name="T27" fmla="*/ 103 h 162"/>
                <a:gd name="T28" fmla="*/ 30 w 161"/>
                <a:gd name="T29" fmla="*/ 55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Freeform 21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1 h 60"/>
                <a:gd name="T4" fmla="*/ 41 w 59"/>
                <a:gd name="T5" fmla="*/ 37 h 60"/>
                <a:gd name="T6" fmla="*/ 47 w 59"/>
                <a:gd name="T7" fmla="*/ 43 h 60"/>
                <a:gd name="T8" fmla="*/ 53 w 59"/>
                <a:gd name="T9" fmla="*/ 55 h 60"/>
                <a:gd name="T10" fmla="*/ 53 w 59"/>
                <a:gd name="T11" fmla="*/ 61 h 60"/>
                <a:gd name="T12" fmla="*/ 47 w 59"/>
                <a:gd name="T13" fmla="*/ 55 h 60"/>
                <a:gd name="T14" fmla="*/ 35 w 59"/>
                <a:gd name="T15" fmla="*/ 49 h 60"/>
                <a:gd name="T16" fmla="*/ 23 w 59"/>
                <a:gd name="T17" fmla="*/ 37 h 60"/>
                <a:gd name="T18" fmla="*/ 17 w 59"/>
                <a:gd name="T19" fmla="*/ 31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22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7 h 204"/>
                <a:gd name="T2" fmla="*/ 245 w 245"/>
                <a:gd name="T3" fmla="*/ 43 h 204"/>
                <a:gd name="T4" fmla="*/ 209 w 245"/>
                <a:gd name="T5" fmla="*/ 85 h 204"/>
                <a:gd name="T6" fmla="*/ 143 w 245"/>
                <a:gd name="T7" fmla="*/ 134 h 204"/>
                <a:gd name="T8" fmla="*/ 167 w 245"/>
                <a:gd name="T9" fmla="*/ 158 h 204"/>
                <a:gd name="T10" fmla="*/ 179 w 245"/>
                <a:gd name="T11" fmla="*/ 207 h 204"/>
                <a:gd name="T12" fmla="*/ 77 w 245"/>
                <a:gd name="T13" fmla="*/ 134 h 204"/>
                <a:gd name="T14" fmla="*/ 47 w 245"/>
                <a:gd name="T15" fmla="*/ 85 h 204"/>
                <a:gd name="T16" fmla="*/ 89 w 245"/>
                <a:gd name="T17" fmla="*/ 67 h 204"/>
                <a:gd name="T18" fmla="*/ 59 w 245"/>
                <a:gd name="T19" fmla="*/ 37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7 h 204"/>
                <a:gd name="T50" fmla="*/ 233 w 245"/>
                <a:gd name="T51" fmla="*/ 37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7095" name="Rectangle 2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Rectangle 2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87097" name="Rectangle 2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7098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7099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D450DD3B-1AB1-4C0D-AF21-533F02DF25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0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073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760 w 6027"/>
                <a:gd name="T1" fmla="*/ 1248 h 2296"/>
                <a:gd name="T2" fmla="*/ 0 w 6027"/>
                <a:gd name="T3" fmla="*/ 1248 h 2296"/>
                <a:gd name="T4" fmla="*/ 0 w 6027"/>
                <a:gd name="T5" fmla="*/ 0 h 2296"/>
                <a:gd name="T6" fmla="*/ 5760 w 6027"/>
                <a:gd name="T7" fmla="*/ 0 h 2296"/>
                <a:gd name="T8" fmla="*/ 5760 w 6027"/>
                <a:gd name="T9" fmla="*/ 1248 h 2296"/>
                <a:gd name="T10" fmla="*/ 5760 w 6027"/>
                <a:gd name="T11" fmla="*/ 124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612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051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895600 w 5748"/>
              <a:gd name="T1" fmla="*/ 609600 h 246"/>
              <a:gd name="T2" fmla="*/ 0 w 5748"/>
              <a:gd name="T3" fmla="*/ 609600 h 246"/>
              <a:gd name="T4" fmla="*/ 0 w 5748"/>
              <a:gd name="T5" fmla="*/ 0 h 246"/>
              <a:gd name="T6" fmla="*/ 2895600 w 5748"/>
              <a:gd name="T7" fmla="*/ 0 h 246"/>
              <a:gd name="T8" fmla="*/ 2895600 w 5748"/>
              <a:gd name="T9" fmla="*/ 609600 h 246"/>
              <a:gd name="T10" fmla="*/ 2895600 w 5748"/>
              <a:gd name="T11" fmla="*/ 60960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52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452615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66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2068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0 h 353"/>
                  <a:gd name="T4" fmla="*/ 24 w 186"/>
                  <a:gd name="T5" fmla="*/ 34 h 353"/>
                  <a:gd name="T6" fmla="*/ 18 w 186"/>
                  <a:gd name="T7" fmla="*/ 74 h 353"/>
                  <a:gd name="T8" fmla="*/ 42 w 186"/>
                  <a:gd name="T9" fmla="*/ 128 h 353"/>
                  <a:gd name="T10" fmla="*/ 48 w 186"/>
                  <a:gd name="T11" fmla="*/ 181 h 353"/>
                  <a:gd name="T12" fmla="*/ 0 w 186"/>
                  <a:gd name="T13" fmla="*/ 395 h 353"/>
                  <a:gd name="T14" fmla="*/ 54 w 186"/>
                  <a:gd name="T15" fmla="*/ 261 h 353"/>
                  <a:gd name="T16" fmla="*/ 84 w 186"/>
                  <a:gd name="T17" fmla="*/ 242 h 353"/>
                  <a:gd name="T18" fmla="*/ 126 w 186"/>
                  <a:gd name="T19" fmla="*/ 141 h 353"/>
                  <a:gd name="T20" fmla="*/ 144 w 186"/>
                  <a:gd name="T21" fmla="*/ 134 h 353"/>
                  <a:gd name="T22" fmla="*/ 144 w 186"/>
                  <a:gd name="T23" fmla="*/ 101 h 353"/>
                  <a:gd name="T24" fmla="*/ 186 w 186"/>
                  <a:gd name="T25" fmla="*/ 74 h 353"/>
                  <a:gd name="T26" fmla="*/ 162 w 186"/>
                  <a:gd name="T27" fmla="*/ 6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7 h 66"/>
                  <a:gd name="T8" fmla="*/ 6 w 155"/>
                  <a:gd name="T9" fmla="*/ 20 h 66"/>
                  <a:gd name="T10" fmla="*/ 0 w 155"/>
                  <a:gd name="T11" fmla="*/ 27 h 66"/>
                  <a:gd name="T12" fmla="*/ 78 w 155"/>
                  <a:gd name="T13" fmla="*/ 67 h 66"/>
                  <a:gd name="T14" fmla="*/ 96 w 155"/>
                  <a:gd name="T15" fmla="*/ 47 h 66"/>
                  <a:gd name="T16" fmla="*/ 155 w 155"/>
                  <a:gd name="T17" fmla="*/ 74 h 66"/>
                  <a:gd name="T18" fmla="*/ 126 w 155"/>
                  <a:gd name="T19" fmla="*/ 27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2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1 h 72"/>
                  <a:gd name="T2" fmla="*/ 0 w 42"/>
                  <a:gd name="T3" fmla="*/ 20 h 72"/>
                  <a:gd name="T4" fmla="*/ 12 w 42"/>
                  <a:gd name="T5" fmla="*/ 7 h 72"/>
                  <a:gd name="T6" fmla="*/ 0 w 42"/>
                  <a:gd name="T7" fmla="*/ 7 h 72"/>
                  <a:gd name="T8" fmla="*/ 12 w 42"/>
                  <a:gd name="T9" fmla="*/ 7 h 72"/>
                  <a:gd name="T10" fmla="*/ 24 w 42"/>
                  <a:gd name="T11" fmla="*/ 7 h 72"/>
                  <a:gd name="T12" fmla="*/ 36 w 42"/>
                  <a:gd name="T13" fmla="*/ 7 h 72"/>
                  <a:gd name="T14" fmla="*/ 42 w 42"/>
                  <a:gd name="T15" fmla="*/ 0 h 72"/>
                  <a:gd name="T16" fmla="*/ 30 w 42"/>
                  <a:gd name="T17" fmla="*/ 20 h 72"/>
                  <a:gd name="T18" fmla="*/ 42 w 42"/>
                  <a:gd name="T19" fmla="*/ 54 h 72"/>
                  <a:gd name="T20" fmla="*/ 12 w 42"/>
                  <a:gd name="T21" fmla="*/ 81 h 72"/>
                  <a:gd name="T22" fmla="*/ 6 w 42"/>
                  <a:gd name="T23" fmla="*/ 41 h 72"/>
                  <a:gd name="T24" fmla="*/ 6 w 42"/>
                  <a:gd name="T25" fmla="*/ 41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2622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053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2059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1 h 287"/>
                <a:gd name="T4" fmla="*/ 66 w 365"/>
                <a:gd name="T5" fmla="*/ 110 h 287"/>
                <a:gd name="T6" fmla="*/ 143 w 365"/>
                <a:gd name="T7" fmla="*/ 183 h 287"/>
                <a:gd name="T8" fmla="*/ 191 w 365"/>
                <a:gd name="T9" fmla="*/ 170 h 287"/>
                <a:gd name="T10" fmla="*/ 341 w 365"/>
                <a:gd name="T11" fmla="*/ 291 h 287"/>
                <a:gd name="T12" fmla="*/ 305 w 365"/>
                <a:gd name="T13" fmla="*/ 176 h 287"/>
                <a:gd name="T14" fmla="*/ 365 w 365"/>
                <a:gd name="T15" fmla="*/ 134 h 287"/>
                <a:gd name="T16" fmla="*/ 359 w 365"/>
                <a:gd name="T17" fmla="*/ 128 h 287"/>
                <a:gd name="T18" fmla="*/ 335 w 365"/>
                <a:gd name="T19" fmla="*/ 116 h 287"/>
                <a:gd name="T20" fmla="*/ 299 w 365"/>
                <a:gd name="T21" fmla="*/ 91 h 287"/>
                <a:gd name="T22" fmla="*/ 257 w 365"/>
                <a:gd name="T23" fmla="*/ 73 h 287"/>
                <a:gd name="T24" fmla="*/ 215 w 365"/>
                <a:gd name="T25" fmla="*/ 55 h 287"/>
                <a:gd name="T26" fmla="*/ 173 w 365"/>
                <a:gd name="T27" fmla="*/ 37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1 h 60"/>
                <a:gd name="T16" fmla="*/ 65 w 71"/>
                <a:gd name="T17" fmla="*/ 43 h 60"/>
                <a:gd name="T18" fmla="*/ 71 w 71"/>
                <a:gd name="T19" fmla="*/ 55 h 60"/>
                <a:gd name="T20" fmla="*/ 71 w 71"/>
                <a:gd name="T21" fmla="*/ 61 h 60"/>
                <a:gd name="T22" fmla="*/ 59 w 71"/>
                <a:gd name="T23" fmla="*/ 55 h 60"/>
                <a:gd name="T24" fmla="*/ 47 w 71"/>
                <a:gd name="T25" fmla="*/ 43 h 60"/>
                <a:gd name="T26" fmla="*/ 23 w 71"/>
                <a:gd name="T27" fmla="*/ 31 h 60"/>
                <a:gd name="T28" fmla="*/ 23 w 71"/>
                <a:gd name="T29" fmla="*/ 37 h 60"/>
                <a:gd name="T30" fmla="*/ 18 w 71"/>
                <a:gd name="T31" fmla="*/ 43 h 60"/>
                <a:gd name="T32" fmla="*/ 12 w 71"/>
                <a:gd name="T33" fmla="*/ 49 h 60"/>
                <a:gd name="T34" fmla="*/ 6 w 71"/>
                <a:gd name="T35" fmla="*/ 49 h 60"/>
                <a:gd name="T36" fmla="*/ 6 w 71"/>
                <a:gd name="T37" fmla="*/ 49 h 60"/>
                <a:gd name="T38" fmla="*/ 6 w 71"/>
                <a:gd name="T39" fmla="*/ 37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5 h 162"/>
                <a:gd name="T10" fmla="*/ 96 w 161"/>
                <a:gd name="T11" fmla="*/ 61 h 162"/>
                <a:gd name="T12" fmla="*/ 102 w 161"/>
                <a:gd name="T13" fmla="*/ 73 h 162"/>
                <a:gd name="T14" fmla="*/ 108 w 161"/>
                <a:gd name="T15" fmla="*/ 85 h 162"/>
                <a:gd name="T16" fmla="*/ 120 w 161"/>
                <a:gd name="T17" fmla="*/ 97 h 162"/>
                <a:gd name="T18" fmla="*/ 143 w 161"/>
                <a:gd name="T19" fmla="*/ 115 h 162"/>
                <a:gd name="T20" fmla="*/ 155 w 161"/>
                <a:gd name="T21" fmla="*/ 140 h 162"/>
                <a:gd name="T22" fmla="*/ 161 w 161"/>
                <a:gd name="T23" fmla="*/ 158 h 162"/>
                <a:gd name="T24" fmla="*/ 161 w 161"/>
                <a:gd name="T25" fmla="*/ 164 h 162"/>
                <a:gd name="T26" fmla="*/ 96 w 161"/>
                <a:gd name="T27" fmla="*/ 103 h 162"/>
                <a:gd name="T28" fmla="*/ 30 w 161"/>
                <a:gd name="T29" fmla="*/ 55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1 h 60"/>
                <a:gd name="T4" fmla="*/ 41 w 59"/>
                <a:gd name="T5" fmla="*/ 37 h 60"/>
                <a:gd name="T6" fmla="*/ 47 w 59"/>
                <a:gd name="T7" fmla="*/ 43 h 60"/>
                <a:gd name="T8" fmla="*/ 53 w 59"/>
                <a:gd name="T9" fmla="*/ 55 h 60"/>
                <a:gd name="T10" fmla="*/ 53 w 59"/>
                <a:gd name="T11" fmla="*/ 61 h 60"/>
                <a:gd name="T12" fmla="*/ 47 w 59"/>
                <a:gd name="T13" fmla="*/ 55 h 60"/>
                <a:gd name="T14" fmla="*/ 35 w 59"/>
                <a:gd name="T15" fmla="*/ 49 h 60"/>
                <a:gd name="T16" fmla="*/ 23 w 59"/>
                <a:gd name="T17" fmla="*/ 37 h 60"/>
                <a:gd name="T18" fmla="*/ 17 w 59"/>
                <a:gd name="T19" fmla="*/ 31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7 h 204"/>
                <a:gd name="T2" fmla="*/ 245 w 245"/>
                <a:gd name="T3" fmla="*/ 43 h 204"/>
                <a:gd name="T4" fmla="*/ 209 w 245"/>
                <a:gd name="T5" fmla="*/ 85 h 204"/>
                <a:gd name="T6" fmla="*/ 143 w 245"/>
                <a:gd name="T7" fmla="*/ 134 h 204"/>
                <a:gd name="T8" fmla="*/ 167 w 245"/>
                <a:gd name="T9" fmla="*/ 158 h 204"/>
                <a:gd name="T10" fmla="*/ 179 w 245"/>
                <a:gd name="T11" fmla="*/ 207 h 204"/>
                <a:gd name="T12" fmla="*/ 77 w 245"/>
                <a:gd name="T13" fmla="*/ 134 h 204"/>
                <a:gd name="T14" fmla="*/ 47 w 245"/>
                <a:gd name="T15" fmla="*/ 85 h 204"/>
                <a:gd name="T16" fmla="*/ 89 w 245"/>
                <a:gd name="T17" fmla="*/ 67 h 204"/>
                <a:gd name="T18" fmla="*/ 59 w 245"/>
                <a:gd name="T19" fmla="*/ 37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7 h 204"/>
                <a:gd name="T50" fmla="*/ 233 w 245"/>
                <a:gd name="T51" fmla="*/ 37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2630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5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52632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2633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2634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D6CD8E0E-3ADD-434C-AF6A-1C1B4E6A5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90500"/>
            <a:ext cx="7010400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905000"/>
            <a:ext cx="7010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71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fld id="{B7D01A1C-BB42-4F34-9CF0-8B3E6A6CF7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V="1">
            <a:off x="1371600" y="304800"/>
            <a:ext cx="0" cy="1295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Oval 8"/>
          <p:cNvSpPr>
            <a:spLocks noChangeArrowheads="1"/>
          </p:cNvSpPr>
          <p:nvPr/>
        </p:nvSpPr>
        <p:spPr bwMode="auto">
          <a:xfrm>
            <a:off x="152400" y="8382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081" name="Oval 9"/>
          <p:cNvSpPr>
            <a:spLocks noChangeArrowheads="1"/>
          </p:cNvSpPr>
          <p:nvPr/>
        </p:nvSpPr>
        <p:spPr bwMode="auto">
          <a:xfrm>
            <a:off x="539750" y="838200"/>
            <a:ext cx="228600" cy="2286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082" name="Oval 10"/>
          <p:cNvSpPr>
            <a:spLocks noChangeArrowheads="1"/>
          </p:cNvSpPr>
          <p:nvPr/>
        </p:nvSpPr>
        <p:spPr bwMode="auto">
          <a:xfrm>
            <a:off x="927100" y="838200"/>
            <a:ext cx="228600" cy="2286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sz="240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XmnB6twqiU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hTVNidxg2s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Starter </a:t>
            </a:r>
            <a:r>
              <a:rPr lang="en-US" dirty="0" smtClean="0"/>
              <a:t>12/04/2017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800" dirty="0" smtClean="0"/>
              <a:t>Predict how the </a:t>
            </a:r>
            <a:r>
              <a:rPr lang="en-US" sz="48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surface</a:t>
            </a:r>
            <a:r>
              <a:rPr lang="en-US" sz="4800" dirty="0" smtClean="0"/>
              <a:t> of the earth would change if two tectonic plates moved away from each other.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4423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dirty="0" smtClean="0"/>
              <a:t>Features of Divergent Boundaries</a:t>
            </a:r>
            <a:endParaRPr lang="en-US" dirty="0" smtClean="0"/>
          </a:p>
        </p:txBody>
      </p:sp>
      <p:sp>
        <p:nvSpPr>
          <p:cNvPr id="2355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495800"/>
          </a:xfrm>
        </p:spPr>
        <p:txBody>
          <a:bodyPr/>
          <a:lstStyle/>
          <a:p>
            <a:pPr eaLnBrk="1" hangingPunct="1"/>
            <a:r>
              <a:rPr lang="en-US" altLang="en-US" sz="4400" dirty="0" smtClean="0"/>
              <a:t>Mid-ocean </a:t>
            </a:r>
            <a:r>
              <a:rPr lang="en-US" altLang="en-US" sz="4400" dirty="0" smtClean="0">
                <a:solidFill>
                  <a:srgbClr val="FFFF00"/>
                </a:solidFill>
              </a:rPr>
              <a:t>ridges</a:t>
            </a:r>
          </a:p>
          <a:p>
            <a:pPr eaLnBrk="1" hangingPunct="1"/>
            <a:r>
              <a:rPr lang="en-US" altLang="en-US" sz="4400" dirty="0" smtClean="0">
                <a:solidFill>
                  <a:srgbClr val="FFFF00"/>
                </a:solidFill>
              </a:rPr>
              <a:t>rift</a:t>
            </a:r>
            <a:r>
              <a:rPr lang="en-US" altLang="en-US" sz="4400" dirty="0" smtClean="0"/>
              <a:t> valleys</a:t>
            </a:r>
          </a:p>
          <a:p>
            <a:pPr eaLnBrk="1" hangingPunct="1"/>
            <a:r>
              <a:rPr lang="en-US" altLang="en-US" sz="4400" dirty="0" smtClean="0">
                <a:solidFill>
                  <a:srgbClr val="FFFF00"/>
                </a:solidFill>
              </a:rPr>
              <a:t>volcanoes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870" name="Picture 6" descr="mid atlantic rid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0772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topo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3"/>
            <a:ext cx="9144000" cy="681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60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153400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86200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372600" cy="7086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victoria falls afri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1066800"/>
            <a:ext cx="11430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78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372600" cy="7086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6" y="609600"/>
            <a:ext cx="940981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9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240" cy="722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80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lue.utb.edu/paullgj/physci1417/Lectures/Continental_Rif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4421"/>
            <a:ext cx="7772400" cy="668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5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 dirty="0" smtClean="0">
                <a:solidFill>
                  <a:srgbClr val="FFFF00"/>
                </a:solidFill>
              </a:rPr>
              <a:t>Convergent </a:t>
            </a:r>
            <a:r>
              <a:rPr lang="en-US" sz="5400" dirty="0" smtClean="0">
                <a:solidFill>
                  <a:schemeClr val="tx1"/>
                </a:solidFill>
              </a:rPr>
              <a:t>Boundaries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 smtClean="0"/>
              <a:t>Boundaries between two plates that are colliding</a:t>
            </a:r>
          </a:p>
          <a:p>
            <a:pPr eaLnBrk="1" hangingPunct="1">
              <a:buFontTx/>
              <a:buNone/>
            </a:pPr>
            <a:r>
              <a:rPr lang="en-US" altLang="en-US" sz="4400" dirty="0" smtClean="0"/>
              <a:t>				</a:t>
            </a:r>
            <a:r>
              <a:rPr lang="en-US" altLang="en-US" sz="6000" dirty="0" smtClean="0">
                <a:sym typeface="Wingdings" pitchFamily="2" charset="2"/>
              </a:rPr>
              <a:t>  </a:t>
            </a:r>
          </a:p>
          <a:p>
            <a:pPr eaLnBrk="1" hangingPunct="1"/>
            <a:r>
              <a:rPr lang="en-US" altLang="en-US" sz="4400" dirty="0" smtClean="0"/>
              <a:t>There are 3 types…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 dirty="0" smtClean="0"/>
              <a:t>Type 1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4400" dirty="0" smtClean="0">
                <a:solidFill>
                  <a:srgbClr val="92D050"/>
                </a:solidFill>
              </a:rPr>
              <a:t>Ocean </a:t>
            </a:r>
            <a:r>
              <a:rPr lang="en-US" altLang="en-US" sz="4400" dirty="0" smtClean="0"/>
              <a:t>plate</a:t>
            </a:r>
            <a:r>
              <a:rPr lang="en-US" altLang="en-US" sz="4400" dirty="0" smtClean="0">
                <a:solidFill>
                  <a:srgbClr val="92D050"/>
                </a:solidFill>
              </a:rPr>
              <a:t> </a:t>
            </a:r>
            <a:r>
              <a:rPr lang="en-US" altLang="en-US" sz="4400" dirty="0" smtClean="0"/>
              <a:t>colliding with a less dense </a:t>
            </a:r>
            <a:r>
              <a:rPr lang="en-US" altLang="en-US" sz="4400" dirty="0" smtClean="0">
                <a:solidFill>
                  <a:srgbClr val="92D050"/>
                </a:solidFill>
              </a:rPr>
              <a:t>continental </a:t>
            </a:r>
            <a:r>
              <a:rPr lang="en-US" altLang="en-US" sz="4400" dirty="0" smtClean="0"/>
              <a:t>plate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4400" dirty="0" smtClean="0">
                <a:solidFill>
                  <a:srgbClr val="FFFF00"/>
                </a:solidFill>
              </a:rPr>
              <a:t>Subduction </a:t>
            </a:r>
            <a:r>
              <a:rPr lang="en-US" altLang="en-US" sz="4400" dirty="0" smtClean="0"/>
              <a:t>Zone: where the more dense plate slides under the less dense plate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4400" dirty="0" smtClean="0">
                <a:solidFill>
                  <a:srgbClr val="FFFF00"/>
                </a:solidFill>
              </a:rPr>
              <a:t>VOLCANOES</a:t>
            </a:r>
            <a:r>
              <a:rPr lang="en-US" altLang="en-US" sz="4400" dirty="0" smtClean="0"/>
              <a:t> occur at subduction zones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File:Hawaii hotspot &lt;strong&gt;cross&lt;/strong&gt;-&lt;strong&gt;sectional&lt;/strong&gt; diagram.jpg - Wikimedia Common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156" y="1219199"/>
            <a:ext cx="9836955" cy="5213621"/>
          </a:xfrm>
        </p:spPr>
      </p:pic>
    </p:spTree>
    <p:extLst>
      <p:ext uri="{BB962C8B-B14F-4D97-AF65-F5344CB8AC3E}">
        <p14:creationId xmlns:p14="http://schemas.microsoft.com/office/powerpoint/2010/main" val="245072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Fig21oceanco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3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Nazca-SoAm plates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2563"/>
            <a:ext cx="9144000" cy="540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35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800" dirty="0" smtClean="0"/>
              <a:t>Andes Mountains, </a:t>
            </a:r>
            <a:br>
              <a:rPr lang="en-US" sz="4800" dirty="0" smtClean="0"/>
            </a:br>
            <a:r>
              <a:rPr lang="en-US" sz="4800" dirty="0" smtClean="0"/>
              <a:t>South America</a:t>
            </a:r>
          </a:p>
        </p:txBody>
      </p:sp>
      <p:pic>
        <p:nvPicPr>
          <p:cNvPr id="30724" name="Picture 7" descr="s amea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3" r="19148"/>
          <a:stretch>
            <a:fillRect/>
          </a:stretch>
        </p:blipFill>
        <p:spPr bwMode="auto">
          <a:xfrm>
            <a:off x="0" y="3657600"/>
            <a:ext cx="26082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Andes Mountains</a:t>
            </a:r>
            <a:endParaRPr lang="en-US" dirty="0"/>
          </a:p>
        </p:txBody>
      </p:sp>
      <p:pic>
        <p:nvPicPr>
          <p:cNvPr id="5" name="6XmnB6twqiU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643062"/>
            <a:ext cx="9271000" cy="521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0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 dirty="0" smtClean="0"/>
              <a:t>Type 2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4000" dirty="0" smtClean="0">
                <a:solidFill>
                  <a:srgbClr val="FFFF00"/>
                </a:solidFill>
              </a:rPr>
              <a:t>Ocean </a:t>
            </a:r>
            <a:r>
              <a:rPr lang="en-US" altLang="en-US" sz="4000" dirty="0" smtClean="0"/>
              <a:t>plate</a:t>
            </a:r>
            <a:r>
              <a:rPr lang="en-US" altLang="en-US" sz="4000" dirty="0" smtClean="0">
                <a:solidFill>
                  <a:srgbClr val="92D050"/>
                </a:solidFill>
              </a:rPr>
              <a:t> </a:t>
            </a:r>
            <a:r>
              <a:rPr lang="en-US" altLang="en-US" sz="4000" dirty="0" smtClean="0"/>
              <a:t>colliding with another </a:t>
            </a:r>
            <a:r>
              <a:rPr lang="en-US" altLang="en-US" sz="4000" dirty="0" smtClean="0">
                <a:solidFill>
                  <a:srgbClr val="FFFF00"/>
                </a:solidFill>
              </a:rPr>
              <a:t>ocean</a:t>
            </a:r>
            <a:r>
              <a:rPr lang="en-US" altLang="en-US" sz="4000" dirty="0" smtClean="0">
                <a:solidFill>
                  <a:srgbClr val="92D050"/>
                </a:solidFill>
              </a:rPr>
              <a:t> </a:t>
            </a:r>
            <a:r>
              <a:rPr lang="en-US" altLang="en-US" sz="4000" dirty="0" smtClean="0"/>
              <a:t>plate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4000" dirty="0" smtClean="0"/>
              <a:t>The more dense plate slides under the less dense plate creating a subduction zone called a </a:t>
            </a:r>
            <a:r>
              <a:rPr lang="en-US" altLang="en-US" sz="4000" dirty="0" smtClean="0">
                <a:solidFill>
                  <a:srgbClr val="FFFF00"/>
                </a:solidFill>
              </a:rPr>
              <a:t>TRENCH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4000" dirty="0" smtClean="0"/>
              <a:t>Also creates </a:t>
            </a:r>
            <a:r>
              <a:rPr lang="en-US" altLang="en-US" sz="4000" dirty="0" smtClean="0">
                <a:solidFill>
                  <a:srgbClr val="FFFF00"/>
                </a:solidFill>
              </a:rPr>
              <a:t>island</a:t>
            </a:r>
            <a:r>
              <a:rPr lang="en-US" altLang="en-US" sz="4000" dirty="0" smtClean="0"/>
              <a:t> arcs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Fig21oceanoce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302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5867400"/>
            <a:ext cx="9144000" cy="990600"/>
          </a:xfrm>
          <a:solidFill>
            <a:srgbClr val="060402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5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Japan</a:t>
            </a:r>
          </a:p>
        </p:txBody>
      </p:sp>
      <p:pic>
        <p:nvPicPr>
          <p:cNvPr id="3379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3"/>
          <a:stretch>
            <a:fillRect/>
          </a:stretch>
        </p:blipFill>
        <p:spPr bwMode="auto">
          <a:xfrm>
            <a:off x="762000" y="0"/>
            <a:ext cx="7629525" cy="588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2057400"/>
          </a:xfrm>
        </p:spPr>
        <p:txBody>
          <a:bodyPr/>
          <a:lstStyle/>
          <a:p>
            <a:r>
              <a:rPr lang="en-US" dirty="0" smtClean="0"/>
              <a:t>On November 21, 2013, a new volcanic island appeared south of Japan!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102" y="2590800"/>
            <a:ext cx="62865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642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5.3 million cubic feet of lava per </a:t>
            </a:r>
            <a:r>
              <a:rPr lang="en-US" dirty="0" smtClean="0"/>
              <a:t>day</a:t>
            </a:r>
          </a:p>
          <a:p>
            <a:r>
              <a:rPr lang="en-US" dirty="0" smtClean="0"/>
              <a:t>Ships must stay 3 miles away from the island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60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2013</a:t>
            </a:r>
            <a:endParaRPr lang="en-US" dirty="0"/>
          </a:p>
        </p:txBody>
      </p:sp>
      <p:pic>
        <p:nvPicPr>
          <p:cNvPr id="2052" name="Picture 4" descr="http://volcanocafe.files.wordpress.com/2013/12/nishinoshima-tod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1371600"/>
            <a:ext cx="7755531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50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3074" name="Picture 2" descr="http://i2.mirror.co.uk/incoming/article2973305.ece/alternates/s2197/Nishinoshima-isla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8204200" cy="546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06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06" y="152400"/>
            <a:ext cx="3048000" cy="4873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Vocabulary!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8" t="18542" r="25765" b="18542"/>
          <a:stretch/>
        </p:blipFill>
        <p:spPr bwMode="auto">
          <a:xfrm>
            <a:off x="2772696" y="-1"/>
            <a:ext cx="5685503" cy="681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43400" y="2667000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Convergent Boundary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41823" y="3245626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200" y="4648200"/>
            <a:ext cx="228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Nazca Plate + South American Plate = ANDES MOUNTAINS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29000" y="762000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Where two plates collide with each other</a:t>
            </a:r>
          </a:p>
        </p:txBody>
      </p:sp>
      <p:sp>
        <p:nvSpPr>
          <p:cNvPr id="8" name="Rectangle 7"/>
          <p:cNvSpPr/>
          <p:nvPr/>
        </p:nvSpPr>
        <p:spPr>
          <a:xfrm>
            <a:off x="2772696" y="6521422"/>
            <a:ext cx="5685503" cy="41277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5638800" y="5181600"/>
            <a:ext cx="9906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flipH="1">
            <a:off x="6934200" y="5166330"/>
            <a:ext cx="9906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2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3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95" y="1371600"/>
            <a:ext cx="8458200" cy="56388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</a:t>
            </a:r>
            <a:endParaRPr lang="en-US" dirty="0"/>
          </a:p>
        </p:txBody>
      </p:sp>
      <p:pic>
        <p:nvPicPr>
          <p:cNvPr id="2050" name="Picture 2" descr="Image result for nishinoshima island 2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5" y="1752600"/>
            <a:ext cx="9067800" cy="602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17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2016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750" y="1347537"/>
            <a:ext cx="9395750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7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 dirty="0" smtClean="0"/>
              <a:t>Type 3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 smtClean="0"/>
              <a:t>A </a:t>
            </a:r>
            <a:r>
              <a:rPr lang="en-US" altLang="en-US" sz="4400" dirty="0" smtClean="0">
                <a:solidFill>
                  <a:srgbClr val="92D050"/>
                </a:solidFill>
              </a:rPr>
              <a:t>continental </a:t>
            </a:r>
            <a:r>
              <a:rPr lang="en-US" altLang="en-US" sz="4400" dirty="0" smtClean="0"/>
              <a:t>plate</a:t>
            </a:r>
            <a:r>
              <a:rPr lang="en-US" altLang="en-US" sz="4400" dirty="0" smtClean="0">
                <a:solidFill>
                  <a:srgbClr val="92D050"/>
                </a:solidFill>
              </a:rPr>
              <a:t> </a:t>
            </a:r>
            <a:r>
              <a:rPr lang="en-US" altLang="en-US" sz="4400" dirty="0" smtClean="0"/>
              <a:t>colliding with another </a:t>
            </a:r>
            <a:r>
              <a:rPr lang="en-US" altLang="en-US" sz="4400" dirty="0" smtClean="0">
                <a:solidFill>
                  <a:srgbClr val="92D050"/>
                </a:solidFill>
              </a:rPr>
              <a:t>continental </a:t>
            </a:r>
            <a:r>
              <a:rPr lang="en-US" altLang="en-US" sz="4400" dirty="0" smtClean="0"/>
              <a:t>plate</a:t>
            </a:r>
          </a:p>
          <a:p>
            <a:pPr eaLnBrk="1" hangingPunct="1"/>
            <a:r>
              <a:rPr lang="en-US" altLang="en-US" sz="4400" dirty="0" smtClean="0"/>
              <a:t>Have Collision Zones:</a:t>
            </a:r>
          </a:p>
          <a:p>
            <a:pPr lvl="1" eaLnBrk="1" hangingPunct="1"/>
            <a:r>
              <a:rPr lang="en-US" altLang="en-US" sz="4000" dirty="0" smtClean="0"/>
              <a:t>a place where folded and thrust faulted</a:t>
            </a:r>
            <a:r>
              <a:rPr lang="en-US" altLang="en-US" sz="4000" dirty="0" smtClean="0">
                <a:solidFill>
                  <a:srgbClr val="92D050"/>
                </a:solidFill>
              </a:rPr>
              <a:t> </a:t>
            </a:r>
            <a:r>
              <a:rPr lang="en-US" altLang="en-US" sz="4000" dirty="0" smtClean="0">
                <a:solidFill>
                  <a:srgbClr val="FFFF00"/>
                </a:solidFill>
              </a:rPr>
              <a:t>mountains </a:t>
            </a:r>
            <a:r>
              <a:rPr lang="en-US" altLang="en-US" sz="4000" dirty="0" smtClean="0"/>
              <a:t>form.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Fig21contco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in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99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32797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Himalayan Mountains</a:t>
            </a:r>
            <a:endParaRPr lang="en-US" dirty="0"/>
          </a:p>
        </p:txBody>
      </p:sp>
      <p:pic>
        <p:nvPicPr>
          <p:cNvPr id="4" name="-hTVNidxg2s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676400"/>
            <a:ext cx="9076266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2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 smtClean="0">
                <a:solidFill>
                  <a:srgbClr val="FFFF00"/>
                </a:solidFill>
              </a:rPr>
              <a:t>Transform </a:t>
            </a:r>
            <a:r>
              <a:rPr lang="en-US" sz="5400" dirty="0" smtClean="0">
                <a:solidFill>
                  <a:schemeClr val="tx1"/>
                </a:solidFill>
              </a:rPr>
              <a:t>Fault Boundaries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 smtClean="0"/>
              <a:t>Boundary between two plates that are </a:t>
            </a:r>
            <a:r>
              <a:rPr lang="en-US" altLang="en-US" sz="4400" dirty="0" smtClean="0">
                <a:solidFill>
                  <a:srgbClr val="FFFF00"/>
                </a:solidFill>
              </a:rPr>
              <a:t>sliding past each other</a:t>
            </a:r>
          </a:p>
          <a:p>
            <a:pPr eaLnBrk="1" hangingPunct="1"/>
            <a:r>
              <a:rPr lang="en-US" altLang="en-US" sz="4400" dirty="0" smtClean="0">
                <a:solidFill>
                  <a:srgbClr val="92D050"/>
                </a:solidFill>
              </a:rPr>
              <a:t>EARTHQUAKES</a:t>
            </a:r>
            <a:r>
              <a:rPr lang="en-US" altLang="en-US" sz="4400" dirty="0" smtClean="0">
                <a:solidFill>
                  <a:srgbClr val="FF0000"/>
                </a:solidFill>
              </a:rPr>
              <a:t> </a:t>
            </a:r>
            <a:r>
              <a:rPr lang="en-US" altLang="en-US" sz="4400" dirty="0" smtClean="0"/>
              <a:t>along faults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Fig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068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San Andreas fault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19200"/>
            <a:ext cx="46863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62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 dirty="0" smtClean="0"/>
              <a:t>San Andreas Fault, 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1989 California Earthquake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5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06" y="152400"/>
            <a:ext cx="3048000" cy="4873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Vocabulary!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8" t="18542" r="25765" b="18542"/>
          <a:stretch/>
        </p:blipFill>
        <p:spPr bwMode="auto">
          <a:xfrm>
            <a:off x="2772696" y="-1"/>
            <a:ext cx="5685503" cy="681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43400" y="2667000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Divergent Boundary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41823" y="3245626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200" y="46482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Mid-Atlantic Ridge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29000" y="762000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Where two plates move away from each other</a:t>
            </a:r>
          </a:p>
        </p:txBody>
      </p:sp>
      <p:sp>
        <p:nvSpPr>
          <p:cNvPr id="3" name="Rectangle 2"/>
          <p:cNvSpPr/>
          <p:nvPr/>
        </p:nvSpPr>
        <p:spPr>
          <a:xfrm>
            <a:off x="2772696" y="6400800"/>
            <a:ext cx="5685503" cy="41277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flipH="1">
            <a:off x="5638800" y="5181600"/>
            <a:ext cx="9906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6934200" y="5166330"/>
            <a:ext cx="9906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Questions...</a:t>
            </a:r>
          </a:p>
        </p:txBody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4958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What are the three types of boundaries?</a:t>
            </a:r>
          </a:p>
          <a:p>
            <a:pPr eaLnBrk="1" hangingPunct="1"/>
            <a:r>
              <a:rPr lang="en-US" altLang="en-US" sz="4000" dirty="0" smtClean="0"/>
              <a:t>What direction do plates go for each?</a:t>
            </a:r>
          </a:p>
          <a:p>
            <a:pPr eaLnBrk="1" hangingPunct="1"/>
            <a:r>
              <a:rPr lang="en-US" altLang="en-US" sz="4000" dirty="0" smtClean="0"/>
              <a:t>Which boundary has a subduction zone…what occurs at a subduction zone?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8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15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2286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dirty="0" smtClean="0"/>
              <a:t>Factors that Cause Tectonic Plate Movement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solidFill>
                  <a:srgbClr val="FFFF00"/>
                </a:solidFill>
              </a:rPr>
              <a:t>1. Gravity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743200"/>
          </a:xfrm>
        </p:spPr>
        <p:txBody>
          <a:bodyPr/>
          <a:lstStyle/>
          <a:p>
            <a:r>
              <a:rPr lang="en-US" dirty="0" smtClean="0"/>
              <a:t>Earth’s gravitational force is always pulling objects toward the center of the earth, even the tectonic plates.</a:t>
            </a:r>
          </a:p>
          <a:p>
            <a:r>
              <a:rPr lang="en-US" dirty="0" smtClean="0"/>
              <a:t>This is most noticeable on an oceanic crust, where the </a:t>
            </a:r>
            <a:r>
              <a:rPr lang="en-US" dirty="0" smtClean="0">
                <a:solidFill>
                  <a:srgbClr val="92D050"/>
                </a:solidFill>
              </a:rPr>
              <a:t>ridge</a:t>
            </a:r>
            <a:r>
              <a:rPr lang="en-US" dirty="0" smtClean="0"/>
              <a:t> is “uphill” from the </a:t>
            </a:r>
            <a:r>
              <a:rPr lang="en-US" dirty="0" smtClean="0">
                <a:solidFill>
                  <a:srgbClr val="92D050"/>
                </a:solidFill>
              </a:rPr>
              <a:t>trench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855" y="4213984"/>
            <a:ext cx="4295775" cy="267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71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solidFill>
                  <a:srgbClr val="FFFF00"/>
                </a:solidFill>
              </a:rPr>
              <a:t>2. Density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more dense a plate is, the more likely it is to sink.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Oceanic</a:t>
            </a:r>
            <a:r>
              <a:rPr lang="en-US" dirty="0" smtClean="0"/>
              <a:t> Plates are denser than </a:t>
            </a:r>
            <a:r>
              <a:rPr lang="en-US" dirty="0" smtClean="0">
                <a:solidFill>
                  <a:srgbClr val="FFFF00"/>
                </a:solidFill>
              </a:rPr>
              <a:t>Continental</a:t>
            </a:r>
            <a:r>
              <a:rPr lang="en-US" dirty="0" smtClean="0">
                <a:solidFill>
                  <a:srgbClr val="92D050"/>
                </a:solidFill>
              </a:rPr>
              <a:t> </a:t>
            </a:r>
            <a:r>
              <a:rPr lang="en-US" dirty="0" smtClean="0"/>
              <a:t>Plates. This is why oceanic plates are </a:t>
            </a:r>
            <a:r>
              <a:rPr lang="en-US" dirty="0" err="1" smtClean="0">
                <a:solidFill>
                  <a:srgbClr val="FFFF00"/>
                </a:solidFill>
              </a:rPr>
              <a:t>subducted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underneath continental plates.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43400"/>
            <a:ext cx="3241862" cy="234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55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 dirty="0" smtClean="0">
                <a:solidFill>
                  <a:srgbClr val="FFFF00"/>
                </a:solidFill>
              </a:rPr>
              <a:t>Convection Currents</a:t>
            </a:r>
            <a:endParaRPr lang="en-US" sz="5400" dirty="0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 smtClean="0">
                <a:solidFill>
                  <a:srgbClr val="92D050"/>
                </a:solidFill>
              </a:rPr>
              <a:t>Hot magma </a:t>
            </a:r>
            <a:r>
              <a:rPr lang="en-US" altLang="en-US" sz="4400" dirty="0" smtClean="0"/>
              <a:t>in the Earth moves toward the surface, cools, then sinks again.</a:t>
            </a:r>
          </a:p>
          <a:p>
            <a:pPr eaLnBrk="1" hangingPunct="1"/>
            <a:r>
              <a:rPr lang="en-US" altLang="en-US" sz="4400" dirty="0" smtClean="0"/>
              <a:t>Creates </a:t>
            </a:r>
            <a:r>
              <a:rPr lang="en-US" altLang="en-US" sz="4400" dirty="0" smtClean="0">
                <a:solidFill>
                  <a:srgbClr val="92D050"/>
                </a:solidFill>
              </a:rPr>
              <a:t>convection currents </a:t>
            </a:r>
            <a:r>
              <a:rPr lang="en-US" altLang="en-US" sz="4400" dirty="0" smtClean="0"/>
              <a:t>beneath the plates that </a:t>
            </a:r>
            <a:r>
              <a:rPr lang="en-US" altLang="en-US" sz="4400" dirty="0" smtClean="0">
                <a:solidFill>
                  <a:srgbClr val="FFFF00"/>
                </a:solidFill>
              </a:rPr>
              <a:t>cause the plates to </a:t>
            </a:r>
            <a:r>
              <a:rPr lang="en-US" altLang="en-US" sz="4400" dirty="0" smtClean="0">
                <a:solidFill>
                  <a:srgbClr val="92D050"/>
                </a:solidFill>
              </a:rPr>
              <a:t>move</a:t>
            </a:r>
            <a:r>
              <a:rPr lang="en-US" altLang="en-US" sz="44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182" name="Picture 6" descr="conv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2925" r="3334" b="49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Questions...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What causes plates to move?</a:t>
            </a:r>
          </a:p>
          <a:p>
            <a:pPr eaLnBrk="1" hangingPunct="1"/>
            <a:r>
              <a:rPr lang="en-US" altLang="en-US" sz="4000" smtClean="0"/>
              <a:t>How is a convection current formed?</a:t>
            </a:r>
          </a:p>
          <a:p>
            <a:pPr eaLnBrk="1" hangingPunct="1"/>
            <a:endParaRPr lang="en-US" altLang="en-US" sz="4000" smtClean="0"/>
          </a:p>
          <a:p>
            <a:pPr eaLnBrk="1" hangingPunct="1">
              <a:buFontTx/>
              <a:buNone/>
            </a:pPr>
            <a:r>
              <a:rPr lang="en-US" altLang="en-US" sz="4000" smtClean="0"/>
              <a:t>HOW ABOUT A LITTLE QUIZ?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scan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077200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838200" y="5486400"/>
            <a:ext cx="72390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/>
              <a:t>Divergent boundary of two continental plates.</a:t>
            </a:r>
          </a:p>
          <a:p>
            <a:pPr>
              <a:spcBef>
                <a:spcPct val="50000"/>
              </a:spcBef>
            </a:pPr>
            <a:r>
              <a:rPr lang="en-US" altLang="en-US" sz="2400" dirty="0"/>
              <a:t>Creates a __________.  Example: _____________</a:t>
            </a:r>
          </a:p>
        </p:txBody>
      </p:sp>
      <p:sp>
        <p:nvSpPr>
          <p:cNvPr id="473092" name="Text Box 4"/>
          <p:cNvSpPr txBox="1">
            <a:spLocks noChangeArrowheads="1"/>
          </p:cNvSpPr>
          <p:nvPr/>
        </p:nvSpPr>
        <p:spPr bwMode="auto">
          <a:xfrm>
            <a:off x="2362200" y="60198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2"/>
                </a:solidFill>
              </a:rPr>
              <a:t>rift valley</a:t>
            </a:r>
          </a:p>
        </p:txBody>
      </p:sp>
      <p:sp>
        <p:nvSpPr>
          <p:cNvPr id="473093" name="Text Box 5"/>
          <p:cNvSpPr txBox="1">
            <a:spLocks noChangeArrowheads="1"/>
          </p:cNvSpPr>
          <p:nvPr/>
        </p:nvSpPr>
        <p:spPr bwMode="auto">
          <a:xfrm>
            <a:off x="5638800" y="60198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2"/>
                </a:solidFill>
              </a:rPr>
              <a:t>East African Rift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73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73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73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3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3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3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3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3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3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3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3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3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3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3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scan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"/>
            <a:ext cx="685800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990600" y="5257800"/>
            <a:ext cx="7467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/>
              <a:t>Convergent boundary of two oceanic plates.</a:t>
            </a:r>
          </a:p>
          <a:p>
            <a:pPr>
              <a:spcBef>
                <a:spcPct val="50000"/>
              </a:spcBef>
            </a:pPr>
            <a:r>
              <a:rPr lang="en-US" altLang="en-US" sz="2400" dirty="0"/>
              <a:t>Creates an ________ and a _____.  Example: _____</a:t>
            </a:r>
          </a:p>
        </p:txBody>
      </p:sp>
      <p:sp>
        <p:nvSpPr>
          <p:cNvPr id="474116" name="Text Box 4"/>
          <p:cNvSpPr txBox="1">
            <a:spLocks noChangeArrowheads="1"/>
          </p:cNvSpPr>
          <p:nvPr/>
        </p:nvSpPr>
        <p:spPr bwMode="auto">
          <a:xfrm>
            <a:off x="2667000" y="57912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2"/>
                </a:solidFill>
              </a:rPr>
              <a:t>island arc</a:t>
            </a:r>
          </a:p>
        </p:txBody>
      </p:sp>
      <p:sp>
        <p:nvSpPr>
          <p:cNvPr id="474117" name="Text Box 5"/>
          <p:cNvSpPr txBox="1">
            <a:spLocks noChangeArrowheads="1"/>
          </p:cNvSpPr>
          <p:nvPr/>
        </p:nvSpPr>
        <p:spPr bwMode="auto">
          <a:xfrm>
            <a:off x="4876800" y="57912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2"/>
                </a:solidFill>
              </a:rPr>
              <a:t>trench</a:t>
            </a:r>
          </a:p>
        </p:txBody>
      </p:sp>
      <p:sp>
        <p:nvSpPr>
          <p:cNvPr id="474118" name="Text Box 6"/>
          <p:cNvSpPr txBox="1">
            <a:spLocks noChangeArrowheads="1"/>
          </p:cNvSpPr>
          <p:nvPr/>
        </p:nvSpPr>
        <p:spPr bwMode="auto">
          <a:xfrm>
            <a:off x="7391400" y="57912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2"/>
                </a:solidFill>
              </a:rPr>
              <a:t>Japan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4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4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4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4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4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4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4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4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4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4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4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4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4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4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4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4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4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scan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391400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914400" y="5257800"/>
            <a:ext cx="7315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/>
              <a:t>Convergent boundary of an oceanic plate and a continental plate. Forms a _______ mountain range and a ______.  Examples:  _______ </a:t>
            </a:r>
            <a:r>
              <a:rPr lang="en-US" altLang="en-US" sz="2400" dirty="0" err="1"/>
              <a:t>Mts</a:t>
            </a:r>
            <a:endParaRPr lang="en-US" altLang="en-US" sz="2400" dirty="0"/>
          </a:p>
        </p:txBody>
      </p:sp>
      <p:sp>
        <p:nvSpPr>
          <p:cNvPr id="475140" name="Text Box 4"/>
          <p:cNvSpPr txBox="1">
            <a:spLocks noChangeArrowheads="1"/>
          </p:cNvSpPr>
          <p:nvPr/>
        </p:nvSpPr>
        <p:spPr bwMode="auto">
          <a:xfrm>
            <a:off x="4572000" y="56388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2"/>
                </a:solidFill>
              </a:rPr>
              <a:t>volcanic</a:t>
            </a:r>
          </a:p>
        </p:txBody>
      </p:sp>
      <p:sp>
        <p:nvSpPr>
          <p:cNvPr id="475141" name="Text Box 5"/>
          <p:cNvSpPr txBox="1">
            <a:spLocks noChangeArrowheads="1"/>
          </p:cNvSpPr>
          <p:nvPr/>
        </p:nvSpPr>
        <p:spPr bwMode="auto">
          <a:xfrm>
            <a:off x="1828800" y="5943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2"/>
                </a:solidFill>
              </a:rPr>
              <a:t>trench</a:t>
            </a:r>
          </a:p>
        </p:txBody>
      </p:sp>
      <p:sp>
        <p:nvSpPr>
          <p:cNvPr id="475143" name="Text Box 7"/>
          <p:cNvSpPr txBox="1">
            <a:spLocks noChangeArrowheads="1"/>
          </p:cNvSpPr>
          <p:nvPr/>
        </p:nvSpPr>
        <p:spPr bwMode="auto">
          <a:xfrm>
            <a:off x="4724400" y="59436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400">
                <a:solidFill>
                  <a:schemeClr val="tx2"/>
                </a:solidFill>
              </a:rPr>
              <a:t>Andes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5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75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75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75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475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475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06" y="152400"/>
            <a:ext cx="3048000" cy="4873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Vocabulary!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8" t="18542" r="25765" b="18542"/>
          <a:stretch/>
        </p:blipFill>
        <p:spPr bwMode="auto">
          <a:xfrm>
            <a:off x="2772696" y="-1"/>
            <a:ext cx="5685503" cy="681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43400" y="2667000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Transform Boundary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41823" y="3245626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200" y="46482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San Andreas Fault in California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29000" y="762000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Where two plates move parallel to each other</a:t>
            </a:r>
          </a:p>
        </p:txBody>
      </p:sp>
      <p:sp>
        <p:nvSpPr>
          <p:cNvPr id="8" name="Rectangle 7"/>
          <p:cNvSpPr/>
          <p:nvPr/>
        </p:nvSpPr>
        <p:spPr>
          <a:xfrm>
            <a:off x="2772696" y="6400800"/>
            <a:ext cx="5685503" cy="41277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 descr="Image resul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648200"/>
            <a:ext cx="3352800" cy="215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03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scan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04800"/>
            <a:ext cx="6096000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990600" y="5105400"/>
            <a:ext cx="7543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/>
              <a:t>Convergent boundary of two continental plates. Forms a ______ mountain range.  Examples: ___________</a:t>
            </a:r>
          </a:p>
        </p:txBody>
      </p:sp>
      <p:sp>
        <p:nvSpPr>
          <p:cNvPr id="476164" name="Text Box 4"/>
          <p:cNvSpPr txBox="1">
            <a:spLocks noChangeArrowheads="1"/>
          </p:cNvSpPr>
          <p:nvPr/>
        </p:nvSpPr>
        <p:spPr bwMode="auto">
          <a:xfrm>
            <a:off x="1295400" y="54864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2"/>
                </a:solidFill>
              </a:rPr>
              <a:t>folded</a:t>
            </a:r>
          </a:p>
        </p:txBody>
      </p:sp>
      <p:sp>
        <p:nvSpPr>
          <p:cNvPr id="476165" name="Text Box 5"/>
          <p:cNvSpPr txBox="1">
            <a:spLocks noChangeArrowheads="1"/>
          </p:cNvSpPr>
          <p:nvPr/>
        </p:nvSpPr>
        <p:spPr bwMode="auto">
          <a:xfrm>
            <a:off x="6248400" y="54102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2"/>
                </a:solidFill>
              </a:rPr>
              <a:t>Himalayas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6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6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6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6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scan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"/>
            <a:ext cx="6934200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066800" y="4876800"/>
            <a:ext cx="73914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/>
              <a:t>Transform-fault boundary where the North American and Pacific plates are moving ____ each other.</a:t>
            </a:r>
          </a:p>
          <a:p>
            <a:pPr>
              <a:spcBef>
                <a:spcPct val="50000"/>
              </a:spcBef>
            </a:pPr>
            <a:r>
              <a:rPr lang="en-US" altLang="en-US" sz="2400" dirty="0"/>
              <a:t>Example: ________________ in California</a:t>
            </a:r>
          </a:p>
        </p:txBody>
      </p:sp>
      <p:sp>
        <p:nvSpPr>
          <p:cNvPr id="477188" name="Text Box 4"/>
          <p:cNvSpPr txBox="1">
            <a:spLocks noChangeArrowheads="1"/>
          </p:cNvSpPr>
          <p:nvPr/>
        </p:nvSpPr>
        <p:spPr bwMode="auto">
          <a:xfrm>
            <a:off x="5181600" y="52578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2"/>
                </a:solidFill>
              </a:rPr>
              <a:t>past</a:t>
            </a:r>
          </a:p>
        </p:txBody>
      </p:sp>
      <p:sp>
        <p:nvSpPr>
          <p:cNvPr id="477189" name="Text Box 5"/>
          <p:cNvSpPr txBox="1">
            <a:spLocks noChangeArrowheads="1"/>
          </p:cNvSpPr>
          <p:nvPr/>
        </p:nvSpPr>
        <p:spPr bwMode="auto">
          <a:xfrm>
            <a:off x="2438400" y="57150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2"/>
                </a:solidFill>
              </a:rPr>
              <a:t>San Andreas Fault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7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77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7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77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77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77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525959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Predicting Plate Movement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6506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362200"/>
            <a:ext cx="8229600" cy="1736725"/>
          </a:xfrm>
        </p:spPr>
        <p:txBody>
          <a:bodyPr/>
          <a:lstStyle/>
          <a:p>
            <a:pPr eaLnBrk="1" hangingPunct="1">
              <a:defRPr/>
            </a:pPr>
            <a:r>
              <a:rPr lang="en-US" sz="9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Plate Boundaries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2 Types of Plates</a:t>
            </a:r>
          </a:p>
        </p:txBody>
      </p:sp>
      <p:sp>
        <p:nvSpPr>
          <p:cNvPr id="194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 smtClean="0">
                <a:solidFill>
                  <a:srgbClr val="FFFF00"/>
                </a:solidFill>
              </a:rPr>
              <a:t>Ocean plates</a:t>
            </a:r>
            <a:r>
              <a:rPr lang="en-US" altLang="en-US" sz="4400" dirty="0" smtClean="0"/>
              <a:t> - plates below the oceans</a:t>
            </a:r>
          </a:p>
          <a:p>
            <a:pPr eaLnBrk="1" hangingPunct="1"/>
            <a:r>
              <a:rPr lang="en-US" altLang="en-US" sz="4400" dirty="0" smtClean="0">
                <a:solidFill>
                  <a:srgbClr val="FFFF00"/>
                </a:solidFill>
              </a:rPr>
              <a:t>Continental plates</a:t>
            </a:r>
            <a:r>
              <a:rPr lang="en-US" altLang="en-US" sz="4400" dirty="0" smtClean="0"/>
              <a:t> - plates below the continents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dirty="0" smtClean="0"/>
              <a:t>Plate Boundaries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 dirty="0" smtClean="0">
                <a:solidFill>
                  <a:srgbClr val="FFFF00"/>
                </a:solidFill>
              </a:rPr>
              <a:t>Divergent </a:t>
            </a:r>
            <a:r>
              <a:rPr lang="en-US" sz="5400" dirty="0" smtClean="0">
                <a:solidFill>
                  <a:schemeClr val="tx1"/>
                </a:solidFill>
              </a:rPr>
              <a:t>Boundaries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 smtClean="0"/>
              <a:t>Boundary between two plates that are moving apart or </a:t>
            </a:r>
            <a:r>
              <a:rPr lang="en-US" altLang="en-US" sz="4400" dirty="0" smtClean="0">
                <a:solidFill>
                  <a:srgbClr val="92D050"/>
                </a:solidFill>
              </a:rPr>
              <a:t>rifting</a:t>
            </a:r>
          </a:p>
          <a:p>
            <a:pPr eaLnBrk="1" hangingPunct="1">
              <a:buFontTx/>
              <a:buNone/>
            </a:pPr>
            <a:r>
              <a:rPr lang="en-US" altLang="en-US" sz="4400" dirty="0" smtClean="0">
                <a:sym typeface="Wingdings" pitchFamily="2" charset="2"/>
              </a:rPr>
              <a:t>				</a:t>
            </a:r>
            <a:r>
              <a:rPr lang="en-US" altLang="en-US" sz="6000" dirty="0" smtClean="0">
                <a:solidFill>
                  <a:srgbClr val="FFFF00"/>
                </a:solidFill>
                <a:sym typeface="Wingdings" pitchFamily="2" charset="2"/>
              </a:rPr>
              <a:t> </a:t>
            </a:r>
          </a:p>
          <a:p>
            <a:pPr eaLnBrk="1" hangingPunct="1"/>
            <a:r>
              <a:rPr lang="en-US" altLang="en-US" sz="4400" dirty="0" smtClean="0">
                <a:sym typeface="Wingdings" pitchFamily="2" charset="2"/>
              </a:rPr>
              <a:t>RIFTING causes</a:t>
            </a:r>
            <a:r>
              <a:rPr lang="en-US" altLang="en-US" sz="4400" dirty="0" smtClean="0">
                <a:solidFill>
                  <a:srgbClr val="FFFF00"/>
                </a:solidFill>
                <a:sym typeface="Wingdings" pitchFamily="2" charset="2"/>
              </a:rPr>
              <a:t> SEAFLOOR SPREADING</a:t>
            </a:r>
            <a:endParaRPr lang="en-US" altLang="en-US" sz="44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ountain Top">
  <a:themeElements>
    <a:clrScheme name="1_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1_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cho">
  <a:themeElements>
    <a:clrScheme name="Echo 7">
      <a:dk1>
        <a:srgbClr val="336666"/>
      </a:dk1>
      <a:lt1>
        <a:srgbClr val="FFFFFF"/>
      </a:lt1>
      <a:dk2>
        <a:srgbClr val="000000"/>
      </a:dk2>
      <a:lt2>
        <a:srgbClr val="666699"/>
      </a:lt2>
      <a:accent1>
        <a:srgbClr val="99CCCC"/>
      </a:accent1>
      <a:accent2>
        <a:srgbClr val="CCCCCC"/>
      </a:accent2>
      <a:accent3>
        <a:srgbClr val="FFFFFF"/>
      </a:accent3>
      <a:accent4>
        <a:srgbClr val="2A5656"/>
      </a:accent4>
      <a:accent5>
        <a:srgbClr val="CAE2E2"/>
      </a:accent5>
      <a:accent6>
        <a:srgbClr val="B9B9B9"/>
      </a:accent6>
      <a:hlink>
        <a:srgbClr val="006666"/>
      </a:hlink>
      <a:folHlink>
        <a:srgbClr val="B2B2B2"/>
      </a:folHlink>
    </a:clrScheme>
    <a:fontScheme name="Ech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cho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7377</TotalTime>
  <Words>560</Words>
  <Application>Microsoft Office PowerPoint</Application>
  <PresentationFormat>On-screen Show (4:3)</PresentationFormat>
  <Paragraphs>101</Paragraphs>
  <Slides>52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Calibri</vt:lpstr>
      <vt:lpstr>Times New Roman</vt:lpstr>
      <vt:lpstr>Wingdings</vt:lpstr>
      <vt:lpstr>Mountain Top</vt:lpstr>
      <vt:lpstr>1_Mountain Top</vt:lpstr>
      <vt:lpstr>Echo</vt:lpstr>
      <vt:lpstr>Starter 12/04/2017</vt:lpstr>
      <vt:lpstr>PowerPoint Presentation</vt:lpstr>
      <vt:lpstr>Vocabulary!</vt:lpstr>
      <vt:lpstr>Vocabulary!</vt:lpstr>
      <vt:lpstr>Vocabulary!</vt:lpstr>
      <vt:lpstr>Plate Boundaries</vt:lpstr>
      <vt:lpstr>2 Types of Plates</vt:lpstr>
      <vt:lpstr>Plate Boundaries</vt:lpstr>
      <vt:lpstr>Divergent Boundaries</vt:lpstr>
      <vt:lpstr>Features of Divergent Boundaries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Convergent Boundaries</vt:lpstr>
      <vt:lpstr>Type 1</vt:lpstr>
      <vt:lpstr>PowerPoint Presentation</vt:lpstr>
      <vt:lpstr>Andes Mountains,  South America</vt:lpstr>
      <vt:lpstr>Andes Mountains</vt:lpstr>
      <vt:lpstr>Type 2</vt:lpstr>
      <vt:lpstr>PowerPoint Presentation</vt:lpstr>
      <vt:lpstr>Japan</vt:lpstr>
      <vt:lpstr>On November 21, 2013, a new volcanic island appeared south of Japan!</vt:lpstr>
      <vt:lpstr>PowerPoint Presentation</vt:lpstr>
      <vt:lpstr>2013</vt:lpstr>
      <vt:lpstr>2014</vt:lpstr>
      <vt:lpstr>2015</vt:lpstr>
      <vt:lpstr>2016</vt:lpstr>
      <vt:lpstr>Type 3</vt:lpstr>
      <vt:lpstr>PowerPoint Presentation</vt:lpstr>
      <vt:lpstr>PowerPoint Presentation</vt:lpstr>
      <vt:lpstr>The Himalayan Mountains</vt:lpstr>
      <vt:lpstr>Transform Fault Boundaries</vt:lpstr>
      <vt:lpstr>PowerPoint Presentation</vt:lpstr>
      <vt:lpstr>San Andreas Fault, CA</vt:lpstr>
      <vt:lpstr>1989 California Earthquake</vt:lpstr>
      <vt:lpstr>Questions...</vt:lpstr>
      <vt:lpstr>Factors that Cause Tectonic Plate Movement</vt:lpstr>
      <vt:lpstr>1. Gravity</vt:lpstr>
      <vt:lpstr>2. Density</vt:lpstr>
      <vt:lpstr>Convection Currents</vt:lpstr>
      <vt:lpstr>PowerPoint Presentation</vt:lpstr>
      <vt:lpstr>Questions...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Theory of Plate Tectonics</dc:title>
  <dc:creator>Nicolas V. Bates</dc:creator>
  <cp:lastModifiedBy>STEPHANIE COATES</cp:lastModifiedBy>
  <cp:revision>63</cp:revision>
  <cp:lastPrinted>2015-12-02T19:57:59Z</cp:lastPrinted>
  <dcterms:created xsi:type="dcterms:W3CDTF">2003-03-16T19:28:33Z</dcterms:created>
  <dcterms:modified xsi:type="dcterms:W3CDTF">2017-12-05T01:24:36Z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8</vt:i4>
  </property>
</Properties>
</file>