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8" r:id="rId9"/>
    <p:sldId id="265" r:id="rId10"/>
    <p:sldId id="256" r:id="rId11"/>
    <p:sldId id="257" r:id="rId12"/>
    <p:sldId id="266" r:id="rId13"/>
    <p:sldId id="267" r:id="rId14"/>
    <p:sldId id="269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07" autoAdjust="0"/>
    <p:restoredTop sz="94660"/>
  </p:normalViewPr>
  <p:slideViewPr>
    <p:cSldViewPr>
      <p:cViewPr varScale="1">
        <p:scale>
          <a:sx n="52" d="100"/>
          <a:sy n="52" d="100"/>
        </p:scale>
        <p:origin x="1002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>
            <a:off x="1884759" y="1371600"/>
            <a:ext cx="5372100" cy="4114800"/>
          </a:xfrm>
          <a:prstGeom prst="rect">
            <a:avLst/>
          </a:prstGeom>
          <a:gradFill>
            <a:gsLst>
              <a:gs pos="417">
                <a:schemeClr val="bg2">
                  <a:lumMod val="35000"/>
                  <a:lumOff val="65000"/>
                </a:schemeClr>
              </a:gs>
              <a:gs pos="100000">
                <a:schemeClr val="bg2"/>
              </a:gs>
            </a:gsLst>
            <a:lin ang="5400000" scaled="0"/>
          </a:gradFill>
          <a:ln w="152400">
            <a:solidFill>
              <a:srgbClr val="FFFFFF"/>
            </a:solidFill>
            <a:miter lim="800000"/>
          </a:ln>
          <a:scene3d>
            <a:camera prst="orthographicFront"/>
            <a:lightRig rig="threePt" dir="t"/>
          </a:scene3d>
          <a:sp3d contourW="12700">
            <a:contourClr>
              <a:schemeClr val="bg2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03120" y="1557867"/>
            <a:ext cx="4937760" cy="2560320"/>
          </a:xfrm>
        </p:spPr>
        <p:txBody>
          <a:bodyPr anchor="b">
            <a:normAutofit/>
          </a:bodyPr>
          <a:lstStyle>
            <a:lvl1pPr algn="ctr">
              <a:lnSpc>
                <a:spcPct val="80000"/>
              </a:lnSpc>
              <a:defRPr sz="6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03120" y="4185919"/>
            <a:ext cx="4937760" cy="1097278"/>
          </a:xfrm>
        </p:spPr>
        <p:txBody>
          <a:bodyPr>
            <a:normAutofit/>
          </a:bodyPr>
          <a:lstStyle>
            <a:lvl1pPr marL="0" indent="0" algn="ctr">
              <a:spcBef>
                <a:spcPts val="1200"/>
              </a:spcBef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49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95517-D5BB-4B96-9795-0C1A970A53EA}" type="datetimeFigureOut">
              <a:rPr lang="en-US" smtClean="0"/>
              <a:t>2/8/2017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D6C49-FADB-4D4C-9732-674D1FE309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24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3300" y="1143001"/>
            <a:ext cx="2603501" cy="228599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982132"/>
            <a:ext cx="5246370" cy="507492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3301" y="3513665"/>
            <a:ext cx="2603500" cy="2103120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95517-D5BB-4B96-9795-0C1A970A53EA}" type="datetimeFigureOut">
              <a:rPr lang="en-US" smtClean="0"/>
              <a:t>2/8/2017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D6C49-FADB-4D4C-9732-674D1FE309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45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3300" y="1143001"/>
            <a:ext cx="2603501" cy="228599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3301" y="3513665"/>
            <a:ext cx="2603500" cy="2103120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ltGray">
          <a:xfrm>
            <a:off x="520699" y="1051560"/>
            <a:ext cx="5143500" cy="4937760"/>
          </a:xfrm>
          <a:prstGeom prst="rect">
            <a:avLst/>
          </a:prstGeom>
          <a:solidFill>
            <a:schemeClr val="bg1"/>
          </a:solidFill>
          <a:ln w="152400">
            <a:solidFill>
              <a:srgbClr val="FFFFFF"/>
            </a:solidFill>
            <a:miter lim="800000"/>
          </a:ln>
          <a:scene3d>
            <a:camera prst="orthographicFront"/>
            <a:lightRig rig="threePt" dir="t"/>
          </a:scene3d>
          <a:sp3d contourW="12700">
            <a:contourClr>
              <a:schemeClr val="bg2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79038" y="1143000"/>
            <a:ext cx="5014518" cy="4754880"/>
          </a:xfrm>
          <a:solidFill>
            <a:schemeClr val="bg2">
              <a:lumMod val="40000"/>
              <a:lumOff val="60000"/>
            </a:schemeClr>
          </a:solidFill>
        </p:spPr>
        <p:txBody>
          <a:bodyPr tIns="27432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95517-D5BB-4B96-9795-0C1A970A53EA}" type="datetimeFigureOut">
              <a:rPr lang="en-US" smtClean="0"/>
              <a:t>2/8/2017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D6C49-FADB-4D4C-9732-674D1FE309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92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>
            <a:off x="-1" y="457200"/>
            <a:ext cx="9141620" cy="1270000"/>
          </a:xfrm>
          <a:prstGeom prst="rect">
            <a:avLst/>
          </a:prstGeom>
          <a:gradFill>
            <a:gsLst>
              <a:gs pos="417">
                <a:schemeClr val="bg2">
                  <a:lumMod val="20000"/>
                  <a:lumOff val="80000"/>
                </a:schemeClr>
              </a:gs>
              <a:gs pos="100000">
                <a:schemeClr val="bg2"/>
              </a:gs>
            </a:gsLst>
            <a:lin ang="5400000" scaled="0"/>
          </a:gradFill>
          <a:ln w="152400">
            <a:noFill/>
            <a:miter lim="800000"/>
          </a:ln>
          <a:scene3d>
            <a:camera prst="orthographicFront"/>
            <a:lightRig rig="threePt" dir="t"/>
          </a:scene3d>
          <a:sp3d>
            <a:contourClr>
              <a:srgbClr val="B0BCBC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 bwMode="ltGray">
          <a:xfrm>
            <a:off x="0" y="1697736"/>
            <a:ext cx="9141619" cy="54864"/>
          </a:xfrm>
          <a:prstGeom prst="rect">
            <a:avLst/>
          </a:prstGeom>
          <a:solidFill>
            <a:schemeClr val="bg1"/>
          </a:solidFill>
          <a:ln w="152400">
            <a:noFill/>
            <a:miter lim="800000"/>
          </a:ln>
          <a:scene3d>
            <a:camera prst="orthographicFront"/>
            <a:lightRig rig="threePt" dir="t"/>
          </a:scene3d>
          <a:sp3d contourW="12700">
            <a:contourClr>
              <a:schemeClr val="bg2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 bwMode="ltGray">
          <a:xfrm>
            <a:off x="0" y="457200"/>
            <a:ext cx="9141619" cy="54864"/>
          </a:xfrm>
          <a:prstGeom prst="rect">
            <a:avLst/>
          </a:prstGeom>
          <a:solidFill>
            <a:schemeClr val="bg1"/>
          </a:solidFill>
          <a:ln w="152400">
            <a:noFill/>
            <a:miter lim="800000"/>
          </a:ln>
          <a:scene3d>
            <a:camera prst="orthographicFront"/>
            <a:lightRig rig="threePt" dir="t"/>
          </a:scene3d>
          <a:sp3d contourW="12700">
            <a:contourClr>
              <a:schemeClr val="bg2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95517-D5BB-4B96-9795-0C1A970A53EA}" type="datetimeFigureOut">
              <a:rPr lang="en-US" smtClean="0"/>
              <a:t>2/8/2017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D6C49-FADB-4D4C-9732-674D1FE309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07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2300" y="846667"/>
            <a:ext cx="1371600" cy="55541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099" y="846667"/>
            <a:ext cx="5897880" cy="55541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95517-D5BB-4B96-9795-0C1A970A53EA}" type="datetimeFigureOut">
              <a:rPr lang="en-US" smtClean="0"/>
              <a:t>2/8/2017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D6C49-FADB-4D4C-9732-674D1FE309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00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>
            <a:off x="-1" y="457200"/>
            <a:ext cx="9141620" cy="1270000"/>
          </a:xfrm>
          <a:prstGeom prst="rect">
            <a:avLst/>
          </a:prstGeom>
          <a:gradFill>
            <a:gsLst>
              <a:gs pos="417">
                <a:schemeClr val="bg2">
                  <a:lumMod val="20000"/>
                  <a:lumOff val="80000"/>
                </a:schemeClr>
              </a:gs>
              <a:gs pos="100000">
                <a:schemeClr val="bg2"/>
              </a:gs>
            </a:gsLst>
            <a:lin ang="5400000" scaled="0"/>
          </a:gradFill>
          <a:ln w="152400">
            <a:noFill/>
            <a:miter lim="800000"/>
          </a:ln>
          <a:scene3d>
            <a:camera prst="orthographicFront"/>
            <a:lightRig rig="threePt" dir="t"/>
          </a:scene3d>
          <a:sp3d>
            <a:contourClr>
              <a:srgbClr val="B0BCBC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 bwMode="ltGray">
          <a:xfrm>
            <a:off x="0" y="1697736"/>
            <a:ext cx="9141619" cy="54864"/>
          </a:xfrm>
          <a:prstGeom prst="rect">
            <a:avLst/>
          </a:prstGeom>
          <a:solidFill>
            <a:schemeClr val="bg1"/>
          </a:solidFill>
          <a:ln w="152400">
            <a:noFill/>
            <a:miter lim="800000"/>
          </a:ln>
          <a:scene3d>
            <a:camera prst="orthographicFront"/>
            <a:lightRig rig="threePt" dir="t"/>
          </a:scene3d>
          <a:sp3d contourW="12700">
            <a:contourClr>
              <a:schemeClr val="bg2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 bwMode="ltGray">
          <a:xfrm>
            <a:off x="0" y="457200"/>
            <a:ext cx="9141619" cy="54864"/>
          </a:xfrm>
          <a:prstGeom prst="rect">
            <a:avLst/>
          </a:prstGeom>
          <a:solidFill>
            <a:schemeClr val="bg1"/>
          </a:solidFill>
          <a:ln w="152400">
            <a:noFill/>
            <a:miter lim="800000"/>
          </a:ln>
          <a:scene3d>
            <a:camera prst="orthographicFront"/>
            <a:lightRig rig="threePt" dir="t"/>
          </a:scene3d>
          <a:sp3d contourW="12700">
            <a:contourClr>
              <a:schemeClr val="bg2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95517-D5BB-4B96-9795-0C1A970A53EA}" type="datetimeFigureOut">
              <a:rPr lang="en-US" smtClean="0"/>
              <a:t>2/8/2017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D6C49-FADB-4D4C-9732-674D1FE309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529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>
            <a:off x="4000500" y="762000"/>
            <a:ext cx="4800600" cy="3340100"/>
          </a:xfrm>
          <a:prstGeom prst="rect">
            <a:avLst/>
          </a:prstGeom>
          <a:gradFill>
            <a:gsLst>
              <a:gs pos="417">
                <a:schemeClr val="bg2">
                  <a:lumMod val="35000"/>
                  <a:lumOff val="65000"/>
                </a:schemeClr>
              </a:gs>
              <a:gs pos="100000">
                <a:schemeClr val="bg2"/>
              </a:gs>
            </a:gsLst>
            <a:lin ang="5400000" scaled="0"/>
          </a:gradFill>
          <a:ln w="152400">
            <a:solidFill>
              <a:srgbClr val="FFFFFF"/>
            </a:solidFill>
            <a:miter lim="800000"/>
          </a:ln>
          <a:scene3d>
            <a:camera prst="orthographicFront"/>
            <a:lightRig rig="threePt" dir="t"/>
          </a:scene3d>
          <a:sp3d contourW="12700">
            <a:contourClr>
              <a:schemeClr val="bg2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0530" y="1016001"/>
            <a:ext cx="4320540" cy="1828800"/>
          </a:xfrm>
        </p:spPr>
        <p:txBody>
          <a:bodyPr anchor="b">
            <a:normAutofit/>
          </a:bodyPr>
          <a:lstStyle>
            <a:lvl1pPr algn="ctr">
              <a:lnSpc>
                <a:spcPct val="80000"/>
              </a:lnSpc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40530" y="2980267"/>
            <a:ext cx="4320540" cy="914400"/>
          </a:xfrm>
        </p:spPr>
        <p:txBody>
          <a:bodyPr>
            <a:normAutofit/>
          </a:bodyPr>
          <a:lstStyle>
            <a:lvl1pPr marL="0" indent="0" algn="ctr">
              <a:spcBef>
                <a:spcPts val="120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167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ummer 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>
            <a:off x="4000500" y="762000"/>
            <a:ext cx="4800600" cy="3340100"/>
          </a:xfrm>
          <a:prstGeom prst="rect">
            <a:avLst/>
          </a:prstGeom>
          <a:gradFill>
            <a:gsLst>
              <a:gs pos="417">
                <a:schemeClr val="bg2">
                  <a:lumMod val="35000"/>
                  <a:lumOff val="65000"/>
                </a:schemeClr>
              </a:gs>
              <a:gs pos="100000">
                <a:schemeClr val="bg2"/>
              </a:gs>
            </a:gsLst>
            <a:lin ang="5400000" scaled="0"/>
          </a:gradFill>
          <a:ln w="152400">
            <a:solidFill>
              <a:srgbClr val="FFFFFF"/>
            </a:solidFill>
            <a:miter lim="800000"/>
          </a:ln>
          <a:scene3d>
            <a:camera prst="orthographicFront"/>
            <a:lightRig rig="threePt" dir="t"/>
          </a:scene3d>
          <a:sp3d contourW="12700">
            <a:contourClr>
              <a:schemeClr val="bg2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0530" y="1016001"/>
            <a:ext cx="4320540" cy="1828800"/>
          </a:xfrm>
        </p:spPr>
        <p:txBody>
          <a:bodyPr anchor="b">
            <a:normAutofit/>
          </a:bodyPr>
          <a:lstStyle>
            <a:lvl1pPr algn="ctr">
              <a:lnSpc>
                <a:spcPct val="80000"/>
              </a:lnSpc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40530" y="2980267"/>
            <a:ext cx="4320540" cy="914400"/>
          </a:xfrm>
        </p:spPr>
        <p:txBody>
          <a:bodyPr>
            <a:normAutofit/>
          </a:bodyPr>
          <a:lstStyle>
            <a:lvl1pPr marL="0" indent="0" algn="ctr">
              <a:spcBef>
                <a:spcPts val="120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212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utumn Section Header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>
            <a:off x="4000500" y="762000"/>
            <a:ext cx="4800600" cy="3340100"/>
          </a:xfrm>
          <a:prstGeom prst="rect">
            <a:avLst/>
          </a:prstGeom>
          <a:gradFill>
            <a:gsLst>
              <a:gs pos="417">
                <a:schemeClr val="bg2">
                  <a:lumMod val="35000"/>
                  <a:lumOff val="65000"/>
                </a:schemeClr>
              </a:gs>
              <a:gs pos="100000">
                <a:schemeClr val="bg2"/>
              </a:gs>
            </a:gsLst>
            <a:lin ang="5400000" scaled="0"/>
          </a:gradFill>
          <a:ln w="152400">
            <a:solidFill>
              <a:srgbClr val="FFFFFF"/>
            </a:solidFill>
            <a:miter lim="800000"/>
          </a:ln>
          <a:scene3d>
            <a:camera prst="orthographicFront"/>
            <a:lightRig rig="threePt" dir="t"/>
          </a:scene3d>
          <a:sp3d contourW="12700">
            <a:contourClr>
              <a:schemeClr val="bg2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0530" y="1016001"/>
            <a:ext cx="4320540" cy="1828800"/>
          </a:xfrm>
        </p:spPr>
        <p:txBody>
          <a:bodyPr anchor="b">
            <a:normAutofit/>
          </a:bodyPr>
          <a:lstStyle>
            <a:lvl1pPr algn="ctr">
              <a:lnSpc>
                <a:spcPct val="80000"/>
              </a:lnSpc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40530" y="2980267"/>
            <a:ext cx="4320540" cy="914400"/>
          </a:xfrm>
        </p:spPr>
        <p:txBody>
          <a:bodyPr>
            <a:normAutofit/>
          </a:bodyPr>
          <a:lstStyle>
            <a:lvl1pPr marL="0" indent="0" algn="ctr">
              <a:spcBef>
                <a:spcPts val="120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454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Winter Section Header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>
            <a:off x="4000500" y="762000"/>
            <a:ext cx="4800600" cy="3340100"/>
          </a:xfrm>
          <a:prstGeom prst="rect">
            <a:avLst/>
          </a:prstGeom>
          <a:gradFill>
            <a:gsLst>
              <a:gs pos="417">
                <a:schemeClr val="bg2">
                  <a:lumMod val="35000"/>
                  <a:lumOff val="65000"/>
                </a:schemeClr>
              </a:gs>
              <a:gs pos="100000">
                <a:schemeClr val="bg2"/>
              </a:gs>
            </a:gsLst>
            <a:lin ang="5400000" scaled="0"/>
          </a:gradFill>
          <a:ln w="152400">
            <a:solidFill>
              <a:srgbClr val="FFFFFF"/>
            </a:solidFill>
            <a:miter lim="800000"/>
          </a:ln>
          <a:scene3d>
            <a:camera prst="orthographicFront"/>
            <a:lightRig rig="threePt" dir="t"/>
          </a:scene3d>
          <a:sp3d contourW="12700">
            <a:contourClr>
              <a:schemeClr val="bg2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0530" y="1016001"/>
            <a:ext cx="4320540" cy="1828800"/>
          </a:xfrm>
        </p:spPr>
        <p:txBody>
          <a:bodyPr anchor="b">
            <a:normAutofit/>
          </a:bodyPr>
          <a:lstStyle>
            <a:lvl1pPr algn="ctr">
              <a:lnSpc>
                <a:spcPct val="80000"/>
              </a:lnSpc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40530" y="2980267"/>
            <a:ext cx="4320540" cy="914400"/>
          </a:xfrm>
        </p:spPr>
        <p:txBody>
          <a:bodyPr>
            <a:normAutofit/>
          </a:bodyPr>
          <a:lstStyle>
            <a:lvl1pPr marL="0" indent="0" algn="ctr">
              <a:spcBef>
                <a:spcPts val="120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0534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ltGray">
          <a:xfrm>
            <a:off x="-1" y="457200"/>
            <a:ext cx="9141620" cy="1270000"/>
          </a:xfrm>
          <a:prstGeom prst="rect">
            <a:avLst/>
          </a:prstGeom>
          <a:gradFill>
            <a:gsLst>
              <a:gs pos="417">
                <a:schemeClr val="bg2">
                  <a:lumMod val="20000"/>
                  <a:lumOff val="80000"/>
                </a:schemeClr>
              </a:gs>
              <a:gs pos="100000">
                <a:schemeClr val="bg2"/>
              </a:gs>
            </a:gsLst>
            <a:lin ang="5400000" scaled="0"/>
          </a:gradFill>
          <a:ln w="152400">
            <a:noFill/>
            <a:miter lim="800000"/>
          </a:ln>
          <a:scene3d>
            <a:camera prst="orthographicFront"/>
            <a:lightRig rig="threePt" dir="t"/>
          </a:scene3d>
          <a:sp3d>
            <a:contourClr>
              <a:srgbClr val="B0BCBC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 bwMode="ltGray">
          <a:xfrm>
            <a:off x="0" y="1697736"/>
            <a:ext cx="9141619" cy="54864"/>
          </a:xfrm>
          <a:prstGeom prst="rect">
            <a:avLst/>
          </a:prstGeom>
          <a:solidFill>
            <a:schemeClr val="bg1"/>
          </a:solidFill>
          <a:ln w="152400">
            <a:noFill/>
            <a:miter lim="800000"/>
          </a:ln>
          <a:scene3d>
            <a:camera prst="orthographicFront"/>
            <a:lightRig rig="threePt" dir="t"/>
          </a:scene3d>
          <a:sp3d contourW="12700">
            <a:contourClr>
              <a:schemeClr val="bg2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 bwMode="ltGray">
          <a:xfrm>
            <a:off x="0" y="457200"/>
            <a:ext cx="9141619" cy="54864"/>
          </a:xfrm>
          <a:prstGeom prst="rect">
            <a:avLst/>
          </a:prstGeom>
          <a:solidFill>
            <a:schemeClr val="bg1"/>
          </a:solidFill>
          <a:ln w="152400">
            <a:noFill/>
            <a:miter lim="800000"/>
          </a:ln>
          <a:scene3d>
            <a:camera prst="orthographicFront"/>
            <a:lightRig rig="threePt" dir="t"/>
          </a:scene3d>
          <a:sp3d contourW="12700">
            <a:contourClr>
              <a:schemeClr val="bg2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0100" y="2057400"/>
            <a:ext cx="3634740" cy="43434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9160" y="2057400"/>
            <a:ext cx="3634740" cy="43434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95517-D5BB-4B96-9795-0C1A970A53EA}" type="datetimeFigureOut">
              <a:rPr lang="en-US" smtClean="0"/>
              <a:t>2/8/2017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D6C49-FADB-4D4C-9732-674D1FE309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79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ltGray">
          <a:xfrm>
            <a:off x="-1" y="457200"/>
            <a:ext cx="9141620" cy="1270000"/>
          </a:xfrm>
          <a:prstGeom prst="rect">
            <a:avLst/>
          </a:prstGeom>
          <a:gradFill>
            <a:gsLst>
              <a:gs pos="417">
                <a:schemeClr val="bg2">
                  <a:lumMod val="20000"/>
                  <a:lumOff val="80000"/>
                </a:schemeClr>
              </a:gs>
              <a:gs pos="100000">
                <a:schemeClr val="bg2"/>
              </a:gs>
            </a:gsLst>
            <a:lin ang="5400000" scaled="0"/>
          </a:gradFill>
          <a:ln w="152400">
            <a:noFill/>
            <a:miter lim="800000"/>
          </a:ln>
          <a:scene3d>
            <a:camera prst="orthographicFront"/>
            <a:lightRig rig="threePt" dir="t"/>
          </a:scene3d>
          <a:sp3d>
            <a:contourClr>
              <a:srgbClr val="B0BCBC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 bwMode="ltGray">
          <a:xfrm>
            <a:off x="0" y="1697736"/>
            <a:ext cx="9141619" cy="54864"/>
          </a:xfrm>
          <a:prstGeom prst="rect">
            <a:avLst/>
          </a:prstGeom>
          <a:solidFill>
            <a:schemeClr val="bg1"/>
          </a:solidFill>
          <a:ln w="152400">
            <a:noFill/>
            <a:miter lim="800000"/>
          </a:ln>
          <a:scene3d>
            <a:camera prst="orthographicFront"/>
            <a:lightRig rig="threePt" dir="t"/>
          </a:scene3d>
          <a:sp3d contourW="12700">
            <a:contourClr>
              <a:schemeClr val="bg2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 bwMode="ltGray">
          <a:xfrm>
            <a:off x="0" y="457200"/>
            <a:ext cx="9141619" cy="54864"/>
          </a:xfrm>
          <a:prstGeom prst="rect">
            <a:avLst/>
          </a:prstGeom>
          <a:solidFill>
            <a:schemeClr val="bg1"/>
          </a:solidFill>
          <a:ln w="152400">
            <a:noFill/>
            <a:miter lim="800000"/>
          </a:ln>
          <a:scene3d>
            <a:camera prst="orthographicFront"/>
            <a:lightRig rig="threePt" dir="t"/>
          </a:scene3d>
          <a:sp3d contourW="12700">
            <a:contourClr>
              <a:schemeClr val="bg2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0100" y="2057400"/>
            <a:ext cx="3634740" cy="868681"/>
          </a:xfrm>
        </p:spPr>
        <p:txBody>
          <a:bodyPr anchor="ctr"/>
          <a:lstStyle>
            <a:lvl1pPr marL="0" indent="0">
              <a:buNone/>
              <a:defRPr sz="2400" b="0" cap="sm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0100" y="2926080"/>
            <a:ext cx="363474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9160" y="2057400"/>
            <a:ext cx="3634740" cy="868681"/>
          </a:xfrm>
        </p:spPr>
        <p:txBody>
          <a:bodyPr anchor="ctr"/>
          <a:lstStyle>
            <a:lvl1pPr marL="0" indent="0">
              <a:buNone/>
              <a:defRPr sz="2400" b="0" cap="sm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9160" y="2926080"/>
            <a:ext cx="363474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95517-D5BB-4B96-9795-0C1A970A53EA}" type="datetimeFigureOut">
              <a:rPr lang="en-US" smtClean="0"/>
              <a:t>2/8/2017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D6C49-FADB-4D4C-9732-674D1FE309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ltGray">
          <a:xfrm>
            <a:off x="-1" y="457200"/>
            <a:ext cx="9141620" cy="1270000"/>
          </a:xfrm>
          <a:prstGeom prst="rect">
            <a:avLst/>
          </a:prstGeom>
          <a:gradFill>
            <a:gsLst>
              <a:gs pos="417">
                <a:schemeClr val="bg2">
                  <a:lumMod val="20000"/>
                  <a:lumOff val="80000"/>
                </a:schemeClr>
              </a:gs>
              <a:gs pos="100000">
                <a:schemeClr val="bg2"/>
              </a:gs>
            </a:gsLst>
            <a:lin ang="5400000" scaled="0"/>
          </a:gradFill>
          <a:ln w="152400">
            <a:noFill/>
            <a:miter lim="800000"/>
          </a:ln>
          <a:scene3d>
            <a:camera prst="orthographicFront"/>
            <a:lightRig rig="threePt" dir="t"/>
          </a:scene3d>
          <a:sp3d>
            <a:contourClr>
              <a:srgbClr val="B0BCBC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 bwMode="ltGray">
          <a:xfrm>
            <a:off x="0" y="1697736"/>
            <a:ext cx="9141619" cy="54864"/>
          </a:xfrm>
          <a:prstGeom prst="rect">
            <a:avLst/>
          </a:prstGeom>
          <a:solidFill>
            <a:schemeClr val="bg1"/>
          </a:solidFill>
          <a:ln w="152400">
            <a:noFill/>
            <a:miter lim="800000"/>
          </a:ln>
          <a:scene3d>
            <a:camera prst="orthographicFront"/>
            <a:lightRig rig="threePt" dir="t"/>
          </a:scene3d>
          <a:sp3d contourW="12700">
            <a:contourClr>
              <a:schemeClr val="bg2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 bwMode="ltGray">
          <a:xfrm>
            <a:off x="0" y="457200"/>
            <a:ext cx="9141619" cy="54864"/>
          </a:xfrm>
          <a:prstGeom prst="rect">
            <a:avLst/>
          </a:prstGeom>
          <a:solidFill>
            <a:schemeClr val="bg1"/>
          </a:solidFill>
          <a:ln w="152400">
            <a:noFill/>
            <a:miter lim="800000"/>
          </a:ln>
          <a:scene3d>
            <a:camera prst="orthographicFront"/>
            <a:lightRig rig="threePt" dir="t"/>
          </a:scene3d>
          <a:sp3d contourW="12700">
            <a:contourClr>
              <a:schemeClr val="bg2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95517-D5BB-4B96-9795-0C1A970A53EA}" type="datetimeFigureOut">
              <a:rPr lang="en-US" smtClean="0"/>
              <a:t>2/8/2017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D6C49-FADB-4D4C-9732-674D1FE309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94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1714" cy="45541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7200"/>
            <a:ext cx="9141619" cy="54864"/>
          </a:xfrm>
          <a:prstGeom prst="rect">
            <a:avLst/>
          </a:prstGeom>
          <a:solidFill>
            <a:schemeClr val="bg1"/>
          </a:solidFill>
          <a:ln w="152400">
            <a:noFill/>
            <a:miter lim="800000"/>
          </a:ln>
          <a:scene3d>
            <a:camera prst="orthographicFront"/>
            <a:lightRig rig="threePt" dir="t"/>
          </a:scene3d>
          <a:sp3d contourW="12700">
            <a:contourClr>
              <a:schemeClr val="bg2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0100" y="562302"/>
            <a:ext cx="7543800" cy="10972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0100" y="2057400"/>
            <a:ext cx="75438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0" y="6519333"/>
            <a:ext cx="1200150" cy="2021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CA595517-D5BB-4B96-9795-0C1A970A53EA}" type="datetimeFigureOut">
              <a:rPr lang="en-US" smtClean="0"/>
              <a:t>2/8/2017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0100" y="6519333"/>
            <a:ext cx="5314950" cy="2021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58100" y="6519333"/>
            <a:ext cx="685800" cy="2021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97CD6C49-FADB-4D4C-9732-674D1FE309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578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sm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bg2"/>
        </a:buClr>
        <a:buSzPct val="90000"/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bg2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bg2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5156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bg2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88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bg2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bg2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7452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bg2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bg2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2316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bg2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u="sng" dirty="0" smtClean="0">
                <a:solidFill>
                  <a:srgbClr val="7030A0"/>
                </a:solidFill>
                <a:latin typeface="+mn-lt"/>
              </a:rPr>
              <a:t>Starter </a:t>
            </a:r>
            <a:r>
              <a:rPr lang="en-US" sz="5400" b="1" u="sng" dirty="0" smtClean="0">
                <a:solidFill>
                  <a:srgbClr val="7030A0"/>
                </a:solidFill>
                <a:latin typeface="+mn-lt"/>
              </a:rPr>
              <a:t>02/08/2017</a:t>
            </a:r>
            <a:endParaRPr lang="en-US" sz="5400" b="1" u="sng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dirty="0" smtClean="0"/>
              <a:t>What causes the seasons (summer, winter, fall, spring) here on Earth?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19660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Angle of Radiation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511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Solar Radiation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4999"/>
            <a:ext cx="8229600" cy="1295401"/>
          </a:xfrm>
        </p:spPr>
        <p:txBody>
          <a:bodyPr>
            <a:noAutofit/>
          </a:bodyPr>
          <a:lstStyle/>
          <a:p>
            <a:r>
              <a:rPr lang="en-US" sz="3200" dirty="0" smtClean="0"/>
              <a:t>The amount of solar radiation (sunlight) that arrives on Earth depends upon the angle of insolation.</a:t>
            </a:r>
            <a:endParaRPr lang="en-US" sz="3200" dirty="0"/>
          </a:p>
        </p:txBody>
      </p:sp>
      <p:pic>
        <p:nvPicPr>
          <p:cNvPr id="5" name="Picture 4" descr="C:\Users\asduser\AppData\Local\Microsoft\Windows\Temporary Internet Files\Content.IE5\7ERICXWX\MC900438063[1]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019294"/>
            <a:ext cx="3296892" cy="33927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231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Direct Radiation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4999"/>
            <a:ext cx="8229600" cy="91440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200" dirty="0" smtClean="0"/>
              <a:t>Direct Radiation occurs when the sun is shining at a 90 degree angle.</a:t>
            </a:r>
            <a:endParaRPr lang="en-US" sz="3200" dirty="0"/>
          </a:p>
        </p:txBody>
      </p:sp>
      <p:pic>
        <p:nvPicPr>
          <p:cNvPr id="4" name="Picture 3" descr="C:\Users\asduser\AppData\Local\Microsoft\Windows\Temporary Internet Files\Content.IE5\7ERICXWX\MC900438063[1]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80000">
            <a:off x="5100135" y="3175861"/>
            <a:ext cx="3388768" cy="3392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0" name="Picture 2" descr="C:\Users\asduser\AppData\Local\Microsoft\Windows\Temporary Internet Files\Content.IE5\6MTEP756\MC900440405[2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90800" y="2510045"/>
            <a:ext cx="4724400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057400" y="4495800"/>
            <a:ext cx="3505200" cy="533400"/>
          </a:xfrm>
          <a:prstGeom prst="rect">
            <a:avLst/>
          </a:prstGeom>
          <a:solidFill>
            <a:srgbClr val="FFFF00">
              <a:alpha val="60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105400" y="4191000"/>
            <a:ext cx="313805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4276205" y="4495800"/>
            <a:ext cx="1143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5419205" y="3695112"/>
            <a:ext cx="0" cy="80068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6725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Indirect Radiation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799"/>
            <a:ext cx="8229600" cy="99060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 smtClean="0"/>
              <a:t>Indirect Radiation occurs where the sun is shining at less than a 90 degree angle.</a:t>
            </a:r>
            <a:endParaRPr lang="en-US" sz="3200" dirty="0"/>
          </a:p>
        </p:txBody>
      </p:sp>
      <p:pic>
        <p:nvPicPr>
          <p:cNvPr id="4" name="Picture 3" descr="C:\Users\asduser\AppData\Local\Microsoft\Windows\Temporary Internet Files\Content.IE5\7ERICXWX\MC900438063[1]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80000">
            <a:off x="5100135" y="3175861"/>
            <a:ext cx="3388768" cy="3392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0" name="Picture 2" descr="C:\Users\asduser\AppData\Local\Microsoft\Windows\Temporary Internet Files\Content.IE5\6MTEP756\MC900440405[2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90800" y="2510045"/>
            <a:ext cx="4724400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133600" y="3522518"/>
            <a:ext cx="4191000" cy="533400"/>
          </a:xfrm>
          <a:prstGeom prst="rect">
            <a:avLst/>
          </a:prstGeom>
          <a:solidFill>
            <a:srgbClr val="FFFF00">
              <a:alpha val="60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4953000" y="3522518"/>
            <a:ext cx="1143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6096000" y="3048000"/>
            <a:ext cx="914400" cy="47451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096000" y="2895600"/>
            <a:ext cx="0" cy="129540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reeform 12"/>
          <p:cNvSpPr/>
          <p:nvPr/>
        </p:nvSpPr>
        <p:spPr>
          <a:xfrm>
            <a:off x="6101542" y="3192087"/>
            <a:ext cx="315883" cy="166255"/>
          </a:xfrm>
          <a:custGeom>
            <a:avLst/>
            <a:gdLst>
              <a:gd name="connsiteX0" fmla="*/ 0 w 315883"/>
              <a:gd name="connsiteY0" fmla="*/ 0 h 166255"/>
              <a:gd name="connsiteX1" fmla="*/ 199505 w 315883"/>
              <a:gd name="connsiteY1" fmla="*/ 16626 h 166255"/>
              <a:gd name="connsiteX2" fmla="*/ 249382 w 315883"/>
              <a:gd name="connsiteY2" fmla="*/ 66502 h 166255"/>
              <a:gd name="connsiteX3" fmla="*/ 315883 w 315883"/>
              <a:gd name="connsiteY3" fmla="*/ 166255 h 166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5883" h="166255">
                <a:moveTo>
                  <a:pt x="0" y="0"/>
                </a:moveTo>
                <a:cubicBezTo>
                  <a:pt x="66502" y="5542"/>
                  <a:pt x="135026" y="-568"/>
                  <a:pt x="199505" y="16626"/>
                </a:cubicBezTo>
                <a:cubicBezTo>
                  <a:pt x="222223" y="22684"/>
                  <a:pt x="234947" y="47943"/>
                  <a:pt x="249382" y="66502"/>
                </a:cubicBezTo>
                <a:cubicBezTo>
                  <a:pt x="273917" y="98047"/>
                  <a:pt x="315883" y="166255"/>
                  <a:pt x="315883" y="166255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4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533400"/>
            <a:ext cx="9144000" cy="5867400"/>
          </a:xfrm>
        </p:spPr>
        <p:txBody>
          <a:bodyPr>
            <a:normAutofit fontScale="92500"/>
          </a:bodyPr>
          <a:lstStyle/>
          <a:p>
            <a:pPr marL="914400" indent="-914400">
              <a:buFont typeface="+mj-lt"/>
              <a:buAutoNum type="arabicPeriod"/>
            </a:pPr>
            <a:r>
              <a:rPr lang="en-US" sz="4400" dirty="0" smtClean="0"/>
              <a:t>Observe the Earth with a 0⁰ inclination angle. Then observe it again with a 23</a:t>
            </a:r>
            <a:r>
              <a:rPr lang="en-US" sz="4400" dirty="0"/>
              <a:t>⁰</a:t>
            </a:r>
            <a:r>
              <a:rPr lang="en-US" sz="4400" dirty="0" smtClean="0"/>
              <a:t> angle. What differences do you see?</a:t>
            </a:r>
          </a:p>
          <a:p>
            <a:pPr marL="914400" indent="-914400">
              <a:buFont typeface="+mj-lt"/>
              <a:buAutoNum type="arabicPeriod"/>
            </a:pPr>
            <a:r>
              <a:rPr lang="en-US" sz="4400" dirty="0" smtClean="0"/>
              <a:t>With a 23</a:t>
            </a:r>
            <a:r>
              <a:rPr lang="en-US" sz="4400" dirty="0"/>
              <a:t>⁰</a:t>
            </a:r>
            <a:r>
              <a:rPr lang="en-US" sz="4400" dirty="0" smtClean="0"/>
              <a:t> angle, how does the temperature change during different times of the year?</a:t>
            </a:r>
          </a:p>
          <a:p>
            <a:pPr marL="914400" indent="-914400">
              <a:buFont typeface="+mj-lt"/>
              <a:buAutoNum type="arabicPeriod"/>
            </a:pPr>
            <a:r>
              <a:rPr lang="en-US" sz="4400" dirty="0" smtClean="0"/>
              <a:t>With a 60⁰ angle, how does the temperature change during the year?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72087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rvard Graduates Explain Season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" y="685800"/>
            <a:ext cx="7942943" cy="5957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92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103120" y="1447800"/>
            <a:ext cx="4937760" cy="2441787"/>
          </a:xfrm>
        </p:spPr>
        <p:txBody>
          <a:bodyPr>
            <a:normAutofit/>
          </a:bodyPr>
          <a:lstStyle/>
          <a:p>
            <a:r>
              <a:rPr lang="en-US" sz="5400" b="1" dirty="0" smtClean="0"/>
              <a:t>Indirect vs. Direct Radiation Lab</a:t>
            </a:r>
            <a:endParaRPr lang="en-US" sz="5400" b="1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Please remember to answer ALL questions!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45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19" t="22727" r="2332" b="27727"/>
          <a:stretch/>
        </p:blipFill>
        <p:spPr bwMode="auto">
          <a:xfrm>
            <a:off x="32084" y="685800"/>
            <a:ext cx="9111916" cy="5774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467600" y="3276600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90</a:t>
            </a:r>
            <a:r>
              <a:rPr lang="en-US" sz="2400" b="1" dirty="0" smtClean="0">
                <a:solidFill>
                  <a:srgbClr val="FF0000"/>
                </a:solidFill>
                <a:sym typeface="Symbol"/>
              </a:rPr>
              <a:t>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67600" y="2738735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55</a:t>
            </a:r>
            <a:r>
              <a:rPr lang="en-US" sz="2400" b="1" dirty="0" smtClean="0">
                <a:solidFill>
                  <a:srgbClr val="FF0000"/>
                </a:solidFill>
                <a:sym typeface="Symbol"/>
              </a:rPr>
              <a:t>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67600" y="2133600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30</a:t>
            </a:r>
            <a:r>
              <a:rPr lang="en-US" sz="2400" b="1" dirty="0" smtClean="0">
                <a:solidFill>
                  <a:srgbClr val="FF0000"/>
                </a:solidFill>
                <a:sym typeface="Symbol"/>
              </a:rPr>
              <a:t>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" y="4078069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30</a:t>
            </a:r>
            <a:r>
              <a:rPr lang="en-US" b="1" dirty="0" smtClean="0">
                <a:solidFill>
                  <a:srgbClr val="FF0000"/>
                </a:solidFill>
                <a:sym typeface="Symbol"/>
              </a:rPr>
              <a:t></a:t>
            </a:r>
            <a:r>
              <a:rPr lang="en-US" b="1" dirty="0" smtClean="0">
                <a:solidFill>
                  <a:srgbClr val="FF0000"/>
                </a:solidFill>
              </a:rPr>
              <a:t> = COLD, 55</a:t>
            </a:r>
            <a:r>
              <a:rPr lang="en-US" b="1" dirty="0" smtClean="0">
                <a:solidFill>
                  <a:srgbClr val="FF0000"/>
                </a:solidFill>
                <a:sym typeface="Symbol"/>
              </a:rPr>
              <a:t></a:t>
            </a:r>
            <a:r>
              <a:rPr lang="en-US" b="1" dirty="0" smtClean="0">
                <a:solidFill>
                  <a:srgbClr val="FF0000"/>
                </a:solidFill>
              </a:rPr>
              <a:t>  = COOL, 90</a:t>
            </a:r>
            <a:r>
              <a:rPr lang="en-US" b="1" dirty="0" smtClean="0">
                <a:solidFill>
                  <a:srgbClr val="FF0000"/>
                </a:solidFill>
                <a:sym typeface="Symbol"/>
              </a:rPr>
              <a:t></a:t>
            </a:r>
            <a:r>
              <a:rPr lang="en-US" b="1" dirty="0" smtClean="0">
                <a:solidFill>
                  <a:srgbClr val="FF0000"/>
                </a:solidFill>
              </a:rPr>
              <a:t> = WARM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2000" y="5410200"/>
            <a:ext cx="7277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The smaller the angle, the colder the temperature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38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5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62" t="23864" r="2204" b="50000"/>
          <a:stretch/>
        </p:blipFill>
        <p:spPr bwMode="auto">
          <a:xfrm>
            <a:off x="-228600" y="1066800"/>
            <a:ext cx="9803170" cy="3248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00200" y="1524000"/>
            <a:ext cx="7277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(YOU SHOULD HAVE AN ANSWER HERE!)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62200" y="25908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90</a:t>
            </a:r>
            <a:r>
              <a:rPr lang="en-US" b="1" dirty="0" smtClean="0">
                <a:solidFill>
                  <a:srgbClr val="FF0000"/>
                </a:solidFill>
                <a:sym typeface="Symbol"/>
              </a:rPr>
              <a:t>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62200" y="28194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60</a:t>
            </a:r>
            <a:r>
              <a:rPr lang="en-US" b="1" dirty="0" smtClean="0">
                <a:solidFill>
                  <a:srgbClr val="FF0000"/>
                </a:solidFill>
                <a:sym typeface="Symbol"/>
              </a:rPr>
              <a:t>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62200" y="3096672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30</a:t>
            </a:r>
            <a:r>
              <a:rPr lang="en-US" b="1" dirty="0" smtClean="0">
                <a:solidFill>
                  <a:srgbClr val="FF0000"/>
                </a:solidFill>
                <a:sym typeface="Symbol"/>
              </a:rPr>
              <a:t>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137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5" t="21591" r="3230" b="30169"/>
          <a:stretch/>
        </p:blipFill>
        <p:spPr bwMode="auto">
          <a:xfrm>
            <a:off x="-163986" y="533400"/>
            <a:ext cx="9303975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95400" y="1295400"/>
            <a:ext cx="670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The larger the angle, the more intensity of light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4400" y="3096126"/>
            <a:ext cx="670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90</a:t>
            </a:r>
            <a:r>
              <a:rPr lang="en-US" b="1" dirty="0" smtClean="0">
                <a:solidFill>
                  <a:srgbClr val="FF0000"/>
                </a:solidFill>
                <a:sym typeface="Symbol"/>
              </a:rPr>
              <a:t>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8200" y="3593068"/>
            <a:ext cx="670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DIRECT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28800" y="4230469"/>
            <a:ext cx="670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(Equator) 0</a:t>
            </a:r>
            <a:r>
              <a:rPr lang="en-US" b="1" dirty="0" smtClean="0">
                <a:solidFill>
                  <a:srgbClr val="FF0000"/>
                </a:solidFill>
                <a:sym typeface="Symbol"/>
              </a:rPr>
              <a:t>--Temperatures will be MUCH warmer where there is more direct radiation.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4400" y="5040868"/>
            <a:ext cx="754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The equator receives A LOT more solar energy than the higher latitudes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4400" y="5726668"/>
            <a:ext cx="754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(Poles) 90</a:t>
            </a:r>
            <a:r>
              <a:rPr lang="en-US" b="1" dirty="0" smtClean="0">
                <a:solidFill>
                  <a:srgbClr val="FF0000"/>
                </a:solidFill>
                <a:sym typeface="Symbol"/>
              </a:rPr>
              <a:t>--There is less solar radiation at this latitude, making the temperatures a lot cooler, even during the “summer”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388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90" t="21818" r="4385" b="29318"/>
          <a:stretch/>
        </p:blipFill>
        <p:spPr bwMode="auto">
          <a:xfrm>
            <a:off x="4156" y="457200"/>
            <a:ext cx="9211698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38105" y="685800"/>
            <a:ext cx="754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There is LESS energy per square meter at the poles than the amount of energy per square meter at the equator.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0" y="1411069"/>
            <a:ext cx="754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It is important to keep the flashlight the same distance each time in order to show that the Sun is the same distance from the earth at all times.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8200" y="2096869"/>
            <a:ext cx="754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The angle of the sun’s radiation is responsible for the average temperature at each latitude, and temperature drives climate.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56" y="2782669"/>
            <a:ext cx="91398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The amount of dry land, the amount of ice, the amount of cloud cover…these all affect climate because they interfere with the amount of radiation that is absorbed or reflected.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3467100" y="3733800"/>
            <a:ext cx="1143000" cy="1066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772400" y="3733800"/>
            <a:ext cx="1143000" cy="1066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3810000" y="3581400"/>
            <a:ext cx="533400" cy="14478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8077200" y="3581400"/>
            <a:ext cx="533400" cy="14478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3" name="Picture 3" descr="C:\Users\asduser\AppData\Local\Microsoft\Windows\Temporary Internet Files\Content.IE5\6MTEP756\MC900440405[2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733800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asduser\AppData\Local\Microsoft\Windows\Temporary Internet Files\Content.IE5\6MTEP756\MC900440405[2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647" y="3733800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352800" y="4135762"/>
            <a:ext cx="457200" cy="228600"/>
          </a:xfrm>
          <a:prstGeom prst="rect">
            <a:avLst/>
          </a:prstGeom>
          <a:solidFill>
            <a:srgbClr val="FFFF00">
              <a:alpha val="60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543800" y="4135762"/>
            <a:ext cx="457200" cy="228600"/>
          </a:xfrm>
          <a:prstGeom prst="rect">
            <a:avLst/>
          </a:prstGeom>
          <a:solidFill>
            <a:srgbClr val="FFFF00">
              <a:alpha val="60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838200" y="3886200"/>
            <a:ext cx="1371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SUMMER: Direct Radiation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57800" y="3886200"/>
            <a:ext cx="1371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WINTER: Indirect Radiation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142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2" grpId="0" animBg="1"/>
      <p:bldP spid="9" grpId="0" animBg="1"/>
      <p:bldP spid="11" grpId="0" animBg="1"/>
      <p:bldP spid="16" grpId="0" animBg="1"/>
      <p:bldP spid="13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5195385"/>
              </p:ext>
            </p:extLst>
          </p:nvPr>
        </p:nvGraphicFramePr>
        <p:xfrm>
          <a:off x="-2209800" y="0"/>
          <a:ext cx="15468600" cy="12979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41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19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19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19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19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419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419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419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4196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4196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4196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4196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4196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4196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4196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4196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4196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4196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4196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4196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4196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4196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4196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4196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4196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4196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  <a:gridCol w="441960">
                  <a:extLst>
                    <a:ext uri="{9D8B030D-6E8A-4147-A177-3AD203B41FA5}">
                      <a16:colId xmlns:a16="http://schemas.microsoft.com/office/drawing/2014/main" val="20026"/>
                    </a:ext>
                  </a:extLst>
                </a:gridCol>
                <a:gridCol w="441960">
                  <a:extLst>
                    <a:ext uri="{9D8B030D-6E8A-4147-A177-3AD203B41FA5}">
                      <a16:colId xmlns:a16="http://schemas.microsoft.com/office/drawing/2014/main" val="20027"/>
                    </a:ext>
                  </a:extLst>
                </a:gridCol>
                <a:gridCol w="441960">
                  <a:extLst>
                    <a:ext uri="{9D8B030D-6E8A-4147-A177-3AD203B41FA5}">
                      <a16:colId xmlns:a16="http://schemas.microsoft.com/office/drawing/2014/main" val="20028"/>
                    </a:ext>
                  </a:extLst>
                </a:gridCol>
                <a:gridCol w="441960">
                  <a:extLst>
                    <a:ext uri="{9D8B030D-6E8A-4147-A177-3AD203B41FA5}">
                      <a16:colId xmlns:a16="http://schemas.microsoft.com/office/drawing/2014/main" val="20029"/>
                    </a:ext>
                  </a:extLst>
                </a:gridCol>
                <a:gridCol w="441960">
                  <a:extLst>
                    <a:ext uri="{9D8B030D-6E8A-4147-A177-3AD203B41FA5}">
                      <a16:colId xmlns:a16="http://schemas.microsoft.com/office/drawing/2014/main" val="20030"/>
                    </a:ext>
                  </a:extLst>
                </a:gridCol>
                <a:gridCol w="441960">
                  <a:extLst>
                    <a:ext uri="{9D8B030D-6E8A-4147-A177-3AD203B41FA5}">
                      <a16:colId xmlns:a16="http://schemas.microsoft.com/office/drawing/2014/main" val="20031"/>
                    </a:ext>
                  </a:extLst>
                </a:gridCol>
                <a:gridCol w="441960">
                  <a:extLst>
                    <a:ext uri="{9D8B030D-6E8A-4147-A177-3AD203B41FA5}">
                      <a16:colId xmlns:a16="http://schemas.microsoft.com/office/drawing/2014/main" val="20032"/>
                    </a:ext>
                  </a:extLst>
                </a:gridCol>
                <a:gridCol w="441960">
                  <a:extLst>
                    <a:ext uri="{9D8B030D-6E8A-4147-A177-3AD203B41FA5}">
                      <a16:colId xmlns:a16="http://schemas.microsoft.com/office/drawing/2014/main" val="20033"/>
                    </a:ext>
                  </a:extLst>
                </a:gridCol>
                <a:gridCol w="441960">
                  <a:extLst>
                    <a:ext uri="{9D8B030D-6E8A-4147-A177-3AD203B41FA5}">
                      <a16:colId xmlns:a16="http://schemas.microsoft.com/office/drawing/2014/main" val="200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765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asons for the seasons - Rebecca Kapla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770" y="1066800"/>
            <a:ext cx="9122229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772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S104001541">
  <a:themeElements>
    <a:clrScheme name="Four Seasons">
      <a:dk1>
        <a:sysClr val="windowText" lastClr="000000"/>
      </a:dk1>
      <a:lt1>
        <a:sysClr val="window" lastClr="FFFFFF"/>
      </a:lt1>
      <a:dk2>
        <a:srgbClr val="6B7F7F"/>
      </a:dk2>
      <a:lt2>
        <a:srgbClr val="B0BCBC"/>
      </a:lt2>
      <a:accent1>
        <a:srgbClr val="7DB41B"/>
      </a:accent1>
      <a:accent2>
        <a:srgbClr val="ED8A05"/>
      </a:accent2>
      <a:accent3>
        <a:srgbClr val="288DFC"/>
      </a:accent3>
      <a:accent4>
        <a:srgbClr val="36D2B8"/>
      </a:accent4>
      <a:accent5>
        <a:srgbClr val="F5B605"/>
      </a:accent5>
      <a:accent6>
        <a:srgbClr val="E75524"/>
      </a:accent6>
      <a:hlink>
        <a:srgbClr val="ED8A05"/>
      </a:hlink>
      <a:folHlink>
        <a:srgbClr val="B0BCBC"/>
      </a:folHlink>
    </a:clrScheme>
    <a:fontScheme name="Constantia-Calibri">
      <a:majorFont>
        <a:latin typeface="Constanti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ourSeasons_16x9.potx" id="{C09F2ED6-7B68-4305-826F-E326D3225887}" vid="{B7CA04BF-89D1-446E-AA25-D46A1422982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Four Seasons</Template>
  <TotalTime>3067</TotalTime>
  <Words>377</Words>
  <Application>Microsoft Office PowerPoint</Application>
  <PresentationFormat>On-screen Show (4:3)</PresentationFormat>
  <Paragraphs>35</Paragraphs>
  <Slides>14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Calibri</vt:lpstr>
      <vt:lpstr>Constantia</vt:lpstr>
      <vt:lpstr>Symbol</vt:lpstr>
      <vt:lpstr>Wingdings</vt:lpstr>
      <vt:lpstr>TS104001541</vt:lpstr>
      <vt:lpstr>Starter 02/08/2017</vt:lpstr>
      <vt:lpstr>PowerPoint Presentation</vt:lpstr>
      <vt:lpstr>Indirect vs. Direct Radiation Lab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Angle of Radiation</vt:lpstr>
      <vt:lpstr>Solar Radiation</vt:lpstr>
      <vt:lpstr>Direct Radiation</vt:lpstr>
      <vt:lpstr>Indirect Radiation</vt:lpstr>
      <vt:lpstr>PowerPoint Presentation</vt:lpstr>
    </vt:vector>
  </TitlesOfParts>
  <Company>Alpine School District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Angle of Radiation</dc:title>
  <dc:creator>asduser</dc:creator>
  <cp:lastModifiedBy>STEPHANIE COATES</cp:lastModifiedBy>
  <cp:revision>23</cp:revision>
  <cp:lastPrinted>2016-01-07T22:31:56Z</cp:lastPrinted>
  <dcterms:created xsi:type="dcterms:W3CDTF">2013-12-09T01:56:53Z</dcterms:created>
  <dcterms:modified xsi:type="dcterms:W3CDTF">2017-02-08T21:40:55Z</dcterms:modified>
</cp:coreProperties>
</file>