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96" r:id="rId3"/>
    <p:sldId id="298" r:id="rId4"/>
    <p:sldId id="299" r:id="rId5"/>
    <p:sldId id="302" r:id="rId6"/>
    <p:sldId id="303" r:id="rId7"/>
    <p:sldId id="301" r:id="rId8"/>
    <p:sldId id="304" r:id="rId9"/>
    <p:sldId id="300" r:id="rId10"/>
    <p:sldId id="310" r:id="rId11"/>
    <p:sldId id="311" r:id="rId12"/>
    <p:sldId id="307" r:id="rId13"/>
    <p:sldId id="308" r:id="rId14"/>
    <p:sldId id="306" r:id="rId15"/>
    <p:sldId id="258" r:id="rId16"/>
    <p:sldId id="264" r:id="rId17"/>
    <p:sldId id="265" r:id="rId18"/>
    <p:sldId id="259" r:id="rId19"/>
    <p:sldId id="260" r:id="rId20"/>
    <p:sldId id="267" r:id="rId21"/>
    <p:sldId id="270" r:id="rId22"/>
    <p:sldId id="261" r:id="rId23"/>
    <p:sldId id="268" r:id="rId24"/>
    <p:sldId id="271" r:id="rId25"/>
    <p:sldId id="273" r:id="rId26"/>
    <p:sldId id="274" r:id="rId27"/>
    <p:sldId id="275" r:id="rId28"/>
    <p:sldId id="276" r:id="rId29"/>
    <p:sldId id="277" r:id="rId30"/>
    <p:sldId id="278" r:id="rId31"/>
    <p:sldId id="279" r:id="rId32"/>
    <p:sldId id="280" r:id="rId33"/>
    <p:sldId id="281" r:id="rId34"/>
    <p:sldId id="282" r:id="rId35"/>
    <p:sldId id="283" r:id="rId36"/>
    <p:sldId id="263" r:id="rId37"/>
    <p:sldId id="309"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6E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3" autoAdjust="0"/>
    <p:restoredTop sz="94660"/>
  </p:normalViewPr>
  <p:slideViewPr>
    <p:cSldViewPr>
      <p:cViewPr varScale="1">
        <p:scale>
          <a:sx n="61" d="100"/>
          <a:sy n="61" d="100"/>
        </p:scale>
        <p:origin x="66" y="1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02B4A8-A7E8-4BAF-B24C-D37D07578AE5}" type="datetimeFigureOut">
              <a:rPr lang="en-US" smtClean="0"/>
              <a:t>1/16/2018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F2DFD-F1FA-4E03-A034-420AAD4394E1}" type="slidenum">
              <a:rPr lang="en-US" smtClean="0"/>
              <a:t>‹#›</a:t>
            </a:fld>
            <a:endParaRPr lang="en-US"/>
          </a:p>
        </p:txBody>
      </p:sp>
    </p:spTree>
    <p:extLst>
      <p:ext uri="{BB962C8B-B14F-4D97-AF65-F5344CB8AC3E}">
        <p14:creationId xmlns:p14="http://schemas.microsoft.com/office/powerpoint/2010/main" val="369462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F2DFD-F1FA-4E03-A034-420AAD4394E1}" type="slidenum">
              <a:rPr lang="en-US" smtClean="0"/>
              <a:t>2</a:t>
            </a:fld>
            <a:endParaRPr lang="en-US"/>
          </a:p>
        </p:txBody>
      </p:sp>
    </p:spTree>
    <p:extLst>
      <p:ext uri="{BB962C8B-B14F-4D97-AF65-F5344CB8AC3E}">
        <p14:creationId xmlns:p14="http://schemas.microsoft.com/office/powerpoint/2010/main" val="241037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r>
              <a:rPr lang="en-US" baseline="0" dirty="0" smtClean="0"/>
              <a:t> Dr. Strong, University of Utah, Atmospheric Science Department</a:t>
            </a:r>
            <a:endParaRPr lang="en-US" dirty="0"/>
          </a:p>
        </p:txBody>
      </p:sp>
      <p:sp>
        <p:nvSpPr>
          <p:cNvPr id="4" name="Slide Number Placeholder 3"/>
          <p:cNvSpPr>
            <a:spLocks noGrp="1"/>
          </p:cNvSpPr>
          <p:nvPr>
            <p:ph type="sldNum" sz="quarter" idx="10"/>
          </p:nvPr>
        </p:nvSpPr>
        <p:spPr/>
        <p:txBody>
          <a:bodyPr/>
          <a:lstStyle/>
          <a:p>
            <a:fld id="{9B4F2DFD-F1FA-4E03-A034-420AAD4394E1}" type="slidenum">
              <a:rPr lang="en-US" smtClean="0"/>
              <a:t>16</a:t>
            </a:fld>
            <a:endParaRPr lang="en-US"/>
          </a:p>
        </p:txBody>
      </p:sp>
    </p:spTree>
    <p:extLst>
      <p:ext uri="{BB962C8B-B14F-4D97-AF65-F5344CB8AC3E}">
        <p14:creationId xmlns:p14="http://schemas.microsoft.com/office/powerpoint/2010/main" val="343014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Dr. Strong, University of Utah, Atmospheric Science Department</a:t>
            </a:r>
            <a:endParaRPr lang="en-US" dirty="0" smtClean="0"/>
          </a:p>
          <a:p>
            <a:endParaRPr lang="en-US" dirty="0"/>
          </a:p>
        </p:txBody>
      </p:sp>
      <p:sp>
        <p:nvSpPr>
          <p:cNvPr id="4" name="Slide Number Placeholder 3"/>
          <p:cNvSpPr>
            <a:spLocks noGrp="1"/>
          </p:cNvSpPr>
          <p:nvPr>
            <p:ph type="sldNum" sz="quarter" idx="10"/>
          </p:nvPr>
        </p:nvSpPr>
        <p:spPr/>
        <p:txBody>
          <a:bodyPr/>
          <a:lstStyle/>
          <a:p>
            <a:fld id="{9B4F2DFD-F1FA-4E03-A034-420AAD4394E1}" type="slidenum">
              <a:rPr lang="en-US" smtClean="0"/>
              <a:t>17</a:t>
            </a:fld>
            <a:endParaRPr lang="en-US"/>
          </a:p>
        </p:txBody>
      </p:sp>
    </p:spTree>
    <p:extLst>
      <p:ext uri="{BB962C8B-B14F-4D97-AF65-F5344CB8AC3E}">
        <p14:creationId xmlns:p14="http://schemas.microsoft.com/office/powerpoint/2010/main" val="2304342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NOAA (http://oceanservice.noaa.gov/education/kits/currents/05currents1.html)</a:t>
            </a:r>
            <a:endParaRPr lang="en-US" dirty="0"/>
          </a:p>
        </p:txBody>
      </p:sp>
      <p:sp>
        <p:nvSpPr>
          <p:cNvPr id="4" name="Slide Number Placeholder 3"/>
          <p:cNvSpPr>
            <a:spLocks noGrp="1"/>
          </p:cNvSpPr>
          <p:nvPr>
            <p:ph type="sldNum" sz="quarter" idx="10"/>
          </p:nvPr>
        </p:nvSpPr>
        <p:spPr/>
        <p:txBody>
          <a:bodyPr/>
          <a:lstStyle/>
          <a:p>
            <a:fld id="{9B4F2DFD-F1FA-4E03-A034-420AAD4394E1}" type="slidenum">
              <a:rPr lang="en-US" smtClean="0"/>
              <a:t>20</a:t>
            </a:fld>
            <a:endParaRPr lang="en-US"/>
          </a:p>
        </p:txBody>
      </p:sp>
    </p:spTree>
    <p:extLst>
      <p:ext uri="{BB962C8B-B14F-4D97-AF65-F5344CB8AC3E}">
        <p14:creationId xmlns:p14="http://schemas.microsoft.com/office/powerpoint/2010/main" val="238734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NOAA (http://oceanservice.noaa.gov/education/kits/currents/05currents1.html)</a:t>
            </a:r>
            <a:endParaRPr lang="en-US" dirty="0"/>
          </a:p>
        </p:txBody>
      </p:sp>
      <p:sp>
        <p:nvSpPr>
          <p:cNvPr id="4" name="Slide Number Placeholder 3"/>
          <p:cNvSpPr>
            <a:spLocks noGrp="1"/>
          </p:cNvSpPr>
          <p:nvPr>
            <p:ph type="sldNum" sz="quarter" idx="10"/>
          </p:nvPr>
        </p:nvSpPr>
        <p:spPr/>
        <p:txBody>
          <a:bodyPr/>
          <a:lstStyle/>
          <a:p>
            <a:fld id="{9B4F2DFD-F1FA-4E03-A034-420AAD4394E1}" type="slidenum">
              <a:rPr lang="en-US" smtClean="0"/>
              <a:t>23</a:t>
            </a:fld>
            <a:endParaRPr lang="en-US"/>
          </a:p>
        </p:txBody>
      </p:sp>
    </p:spTree>
    <p:extLst>
      <p:ext uri="{BB962C8B-B14F-4D97-AF65-F5344CB8AC3E}">
        <p14:creationId xmlns:p14="http://schemas.microsoft.com/office/powerpoint/2010/main" val="1981352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8E6850-2D30-4533-8504-6C9383567D0D}"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87488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E6850-2D30-4533-8504-6C9383567D0D}"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3079384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E6850-2D30-4533-8504-6C9383567D0D}"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786639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E6850-2D30-4533-8504-6C9383567D0D}"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4144447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8E6850-2D30-4533-8504-6C9383567D0D}"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320549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8E6850-2D30-4533-8504-6C9383567D0D}"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2188362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8E6850-2D30-4533-8504-6C9383567D0D}" type="datetimeFigureOut">
              <a:rPr lang="en-US" smtClean="0"/>
              <a:t>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2403153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8E6850-2D30-4533-8504-6C9383567D0D}" type="datetimeFigureOut">
              <a:rPr lang="en-US" smtClean="0"/>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3482057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E6850-2D30-4533-8504-6C9383567D0D}" type="datetimeFigureOut">
              <a:rPr lang="en-US" smtClean="0"/>
              <a:t>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1891709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E6850-2D30-4533-8504-6C9383567D0D}"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239399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E6850-2D30-4533-8504-6C9383567D0D}"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6B241-663A-45E2-9EF2-65E221FA659D}" type="slidenum">
              <a:rPr lang="en-US" smtClean="0"/>
              <a:t>‹#›</a:t>
            </a:fld>
            <a:endParaRPr lang="en-US"/>
          </a:p>
        </p:txBody>
      </p:sp>
    </p:spTree>
    <p:extLst>
      <p:ext uri="{BB962C8B-B14F-4D97-AF65-F5344CB8AC3E}">
        <p14:creationId xmlns:p14="http://schemas.microsoft.com/office/powerpoint/2010/main" val="1461335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E6850-2D30-4533-8504-6C9383567D0D}" type="datetimeFigureOut">
              <a:rPr lang="en-US" smtClean="0"/>
              <a:t>1/16/2018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6B241-663A-45E2-9EF2-65E221FA659D}" type="slidenum">
              <a:rPr lang="en-US" smtClean="0"/>
              <a:t>‹#›</a:t>
            </a:fld>
            <a:endParaRPr lang="en-US"/>
          </a:p>
        </p:txBody>
      </p:sp>
    </p:spTree>
    <p:extLst>
      <p:ext uri="{BB962C8B-B14F-4D97-AF65-F5344CB8AC3E}">
        <p14:creationId xmlns:p14="http://schemas.microsoft.com/office/powerpoint/2010/main" val="1444438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t>Coriolis Effect</a:t>
            </a:r>
            <a:endParaRPr lang="en-US" sz="8000" b="1" dirty="0"/>
          </a:p>
        </p:txBody>
      </p:sp>
      <p:sp>
        <p:nvSpPr>
          <p:cNvPr id="3" name="Subtitle 2"/>
          <p:cNvSpPr>
            <a:spLocks noGrp="1"/>
          </p:cNvSpPr>
          <p:nvPr>
            <p:ph type="subTitle" idx="1"/>
          </p:nvPr>
        </p:nvSpPr>
        <p:spPr>
          <a:xfrm>
            <a:off x="1371600" y="3886200"/>
            <a:ext cx="6400800" cy="1219200"/>
          </a:xfrm>
        </p:spPr>
        <p:txBody>
          <a:bodyPr/>
          <a:lstStyle/>
          <a:p>
            <a:r>
              <a:rPr lang="en-US" dirty="0" smtClean="0">
                <a:solidFill>
                  <a:schemeClr val="tx1">
                    <a:lumMod val="75000"/>
                    <a:lumOff val="25000"/>
                  </a:schemeClr>
                </a:solidFill>
              </a:rPr>
              <a:t>a.k.a.—Where does wind come from?</a:t>
            </a:r>
            <a:endParaRPr lang="en-US" dirty="0">
              <a:solidFill>
                <a:schemeClr val="tx1">
                  <a:lumMod val="75000"/>
                  <a:lumOff val="25000"/>
                </a:schemeClr>
              </a:solidFill>
            </a:endParaRPr>
          </a:p>
        </p:txBody>
      </p:sp>
    </p:spTree>
    <p:extLst>
      <p:ext uri="{BB962C8B-B14F-4D97-AF65-F5344CB8AC3E}">
        <p14:creationId xmlns:p14="http://schemas.microsoft.com/office/powerpoint/2010/main" val="2553492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Starter 01/16/2018</a:t>
            </a:r>
            <a:endParaRPr lang="en-US" dirty="0"/>
          </a:p>
        </p:txBody>
      </p:sp>
      <p:sp>
        <p:nvSpPr>
          <p:cNvPr id="3" name="Content Placeholder 2"/>
          <p:cNvSpPr>
            <a:spLocks noGrp="1"/>
          </p:cNvSpPr>
          <p:nvPr>
            <p:ph idx="1"/>
          </p:nvPr>
        </p:nvSpPr>
        <p:spPr/>
        <p:txBody>
          <a:bodyPr>
            <a:normAutofit/>
          </a:bodyPr>
          <a:lstStyle/>
          <a:p>
            <a:pPr marL="0" indent="0" algn="ctr">
              <a:buNone/>
            </a:pPr>
            <a:r>
              <a:rPr lang="en-US" sz="4000" dirty="0" smtClean="0"/>
              <a:t>The Earth receives an average 342 W/m</a:t>
            </a:r>
            <a:r>
              <a:rPr lang="en-US" sz="4000" baseline="30000" dirty="0" smtClean="0"/>
              <a:t>2</a:t>
            </a:r>
            <a:r>
              <a:rPr lang="en-US" sz="4000" dirty="0" smtClean="0"/>
              <a:t> of energy each day. Do you think that Utah is receiving less than, more than, or equal to that amount of radiation TODAY?</a:t>
            </a:r>
            <a:endParaRPr lang="en-US" sz="4000" dirty="0"/>
          </a:p>
        </p:txBody>
      </p:sp>
    </p:spTree>
    <p:extLst>
      <p:ext uri="{BB962C8B-B14F-4D97-AF65-F5344CB8AC3E}">
        <p14:creationId xmlns:p14="http://schemas.microsoft.com/office/powerpoint/2010/main" val="2870922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4800" b="1" dirty="0" smtClean="0"/>
              <a:t>Tables 1-5: Lazy Susan</a:t>
            </a:r>
          </a:p>
          <a:p>
            <a:r>
              <a:rPr lang="en-US" sz="4800" b="1" dirty="0" smtClean="0"/>
              <a:t>Tables 6-9: Balloon Lab (page 17</a:t>
            </a:r>
            <a:endParaRPr lang="en-US" sz="4800" b="1" dirty="0"/>
          </a:p>
        </p:txBody>
      </p:sp>
    </p:spTree>
    <p:extLst>
      <p:ext uri="{BB962C8B-B14F-4D97-AF65-F5344CB8AC3E}">
        <p14:creationId xmlns:p14="http://schemas.microsoft.com/office/powerpoint/2010/main" val="3840522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609600" y="838200"/>
            <a:ext cx="3200400" cy="487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p:cNvSpPr txBox="1"/>
          <p:nvPr/>
        </p:nvSpPr>
        <p:spPr>
          <a:xfrm>
            <a:off x="1866900" y="1143000"/>
            <a:ext cx="685800" cy="923330"/>
          </a:xfrm>
          <a:prstGeom prst="rect">
            <a:avLst/>
          </a:prstGeom>
          <a:noFill/>
        </p:spPr>
        <p:txBody>
          <a:bodyPr wrap="square" rtlCol="0">
            <a:spAutoFit/>
          </a:bodyPr>
          <a:lstStyle/>
          <a:p>
            <a:pPr algn="ctr"/>
            <a:r>
              <a:rPr lang="en-US" sz="5400" b="1" dirty="0" smtClean="0">
                <a:solidFill>
                  <a:schemeClr val="bg1"/>
                </a:solidFill>
              </a:rPr>
              <a:t>1</a:t>
            </a:r>
            <a:endParaRPr lang="en-US" sz="5400" b="1" dirty="0">
              <a:solidFill>
                <a:schemeClr val="bg1"/>
              </a:solidFill>
            </a:endParaRPr>
          </a:p>
        </p:txBody>
      </p:sp>
      <p:sp>
        <p:nvSpPr>
          <p:cNvPr id="4" name="TextBox 3"/>
          <p:cNvSpPr txBox="1"/>
          <p:nvPr/>
        </p:nvSpPr>
        <p:spPr>
          <a:xfrm>
            <a:off x="914400" y="2814935"/>
            <a:ext cx="685800" cy="923330"/>
          </a:xfrm>
          <a:prstGeom prst="rect">
            <a:avLst/>
          </a:prstGeom>
          <a:noFill/>
        </p:spPr>
        <p:txBody>
          <a:bodyPr wrap="square" rtlCol="0">
            <a:spAutoFit/>
          </a:bodyPr>
          <a:lstStyle/>
          <a:p>
            <a:pPr algn="ctr"/>
            <a:r>
              <a:rPr lang="en-US" sz="5400" b="1" dirty="0" smtClean="0">
                <a:solidFill>
                  <a:schemeClr val="bg1"/>
                </a:solidFill>
              </a:rPr>
              <a:t>2</a:t>
            </a:r>
            <a:endParaRPr lang="en-US" sz="5400" b="1" dirty="0">
              <a:solidFill>
                <a:schemeClr val="bg1"/>
              </a:solidFill>
            </a:endParaRPr>
          </a:p>
        </p:txBody>
      </p:sp>
      <p:sp>
        <p:nvSpPr>
          <p:cNvPr id="5" name="TextBox 4"/>
          <p:cNvSpPr txBox="1"/>
          <p:nvPr/>
        </p:nvSpPr>
        <p:spPr>
          <a:xfrm>
            <a:off x="1866900" y="4495800"/>
            <a:ext cx="685800" cy="923330"/>
          </a:xfrm>
          <a:prstGeom prst="rect">
            <a:avLst/>
          </a:prstGeom>
          <a:noFill/>
        </p:spPr>
        <p:txBody>
          <a:bodyPr wrap="square" rtlCol="0">
            <a:spAutoFit/>
          </a:bodyPr>
          <a:lstStyle/>
          <a:p>
            <a:pPr algn="ctr"/>
            <a:r>
              <a:rPr lang="en-US" sz="5400" b="1" dirty="0" smtClean="0">
                <a:solidFill>
                  <a:schemeClr val="bg1"/>
                </a:solidFill>
              </a:rPr>
              <a:t>3</a:t>
            </a:r>
            <a:endParaRPr lang="en-US" sz="5400" b="1" dirty="0">
              <a:solidFill>
                <a:schemeClr val="bg1"/>
              </a:solidFill>
            </a:endParaRPr>
          </a:p>
        </p:txBody>
      </p:sp>
      <p:sp>
        <p:nvSpPr>
          <p:cNvPr id="6" name="TextBox 5"/>
          <p:cNvSpPr txBox="1"/>
          <p:nvPr/>
        </p:nvSpPr>
        <p:spPr>
          <a:xfrm>
            <a:off x="2924370" y="2820190"/>
            <a:ext cx="685800" cy="923330"/>
          </a:xfrm>
          <a:prstGeom prst="rect">
            <a:avLst/>
          </a:prstGeom>
          <a:noFill/>
        </p:spPr>
        <p:txBody>
          <a:bodyPr wrap="square" rtlCol="0">
            <a:spAutoFit/>
          </a:bodyPr>
          <a:lstStyle/>
          <a:p>
            <a:pPr algn="ctr"/>
            <a:r>
              <a:rPr lang="en-US" sz="5400" b="1" dirty="0" smtClean="0">
                <a:solidFill>
                  <a:schemeClr val="bg1"/>
                </a:solidFill>
              </a:rPr>
              <a:t>4</a:t>
            </a:r>
            <a:endParaRPr lang="en-US" sz="5400" b="1" dirty="0">
              <a:solidFill>
                <a:schemeClr val="bg1"/>
              </a:solidFill>
            </a:endParaRPr>
          </a:p>
        </p:txBody>
      </p:sp>
      <p:sp>
        <p:nvSpPr>
          <p:cNvPr id="8" name="TextBox 7"/>
          <p:cNvSpPr txBox="1"/>
          <p:nvPr/>
        </p:nvSpPr>
        <p:spPr>
          <a:xfrm>
            <a:off x="4096139" y="842865"/>
            <a:ext cx="4876800" cy="5078313"/>
          </a:xfrm>
          <a:prstGeom prst="rect">
            <a:avLst/>
          </a:prstGeom>
          <a:noFill/>
        </p:spPr>
        <p:txBody>
          <a:bodyPr wrap="square" rtlCol="0">
            <a:spAutoFit/>
          </a:bodyPr>
          <a:lstStyle/>
          <a:p>
            <a:r>
              <a:rPr lang="en-US" sz="3600" dirty="0" smtClean="0"/>
              <a:t>Rules:</a:t>
            </a:r>
          </a:p>
          <a:p>
            <a:pPr marL="742950" indent="-742950">
              <a:buAutoNum type="arabicPeriod"/>
            </a:pPr>
            <a:r>
              <a:rPr lang="en-US" sz="3600" dirty="0" smtClean="0"/>
              <a:t>Spin the Lazy Susan counter-clockwise</a:t>
            </a:r>
          </a:p>
          <a:p>
            <a:pPr marL="742950" indent="-742950">
              <a:buAutoNum type="arabicPeriod"/>
            </a:pPr>
            <a:r>
              <a:rPr lang="en-US" sz="3600" dirty="0" smtClean="0"/>
              <a:t>Roll the marble slowly, in a straight line across the Lazy Susan</a:t>
            </a:r>
          </a:p>
          <a:p>
            <a:pPr marL="742950" indent="-742950">
              <a:buAutoNum type="arabicPeriod"/>
            </a:pPr>
            <a:r>
              <a:rPr lang="en-US" sz="3600" dirty="0" smtClean="0"/>
              <a:t>Do not add “spin” to your marble</a:t>
            </a:r>
            <a:endParaRPr lang="en-US" sz="3600" dirty="0"/>
          </a:p>
        </p:txBody>
      </p:sp>
    </p:spTree>
    <p:extLst>
      <p:ext uri="{BB962C8B-B14F-4D97-AF65-F5344CB8AC3E}">
        <p14:creationId xmlns:p14="http://schemas.microsoft.com/office/powerpoint/2010/main" val="1320517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609600" y="838200"/>
            <a:ext cx="3200400" cy="487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p:cNvSpPr txBox="1"/>
          <p:nvPr/>
        </p:nvSpPr>
        <p:spPr>
          <a:xfrm>
            <a:off x="914400" y="1371600"/>
            <a:ext cx="685800" cy="923330"/>
          </a:xfrm>
          <a:prstGeom prst="rect">
            <a:avLst/>
          </a:prstGeom>
          <a:noFill/>
        </p:spPr>
        <p:txBody>
          <a:bodyPr wrap="square" rtlCol="0">
            <a:spAutoFit/>
          </a:bodyPr>
          <a:lstStyle/>
          <a:p>
            <a:pPr algn="ctr"/>
            <a:r>
              <a:rPr lang="en-US" sz="5400" b="1" dirty="0" smtClean="0">
                <a:solidFill>
                  <a:schemeClr val="bg1"/>
                </a:solidFill>
              </a:rPr>
              <a:t>1</a:t>
            </a:r>
            <a:endParaRPr lang="en-US" sz="5400" b="1" dirty="0">
              <a:solidFill>
                <a:schemeClr val="bg1"/>
              </a:solidFill>
            </a:endParaRPr>
          </a:p>
        </p:txBody>
      </p:sp>
      <p:sp>
        <p:nvSpPr>
          <p:cNvPr id="4" name="TextBox 3"/>
          <p:cNvSpPr txBox="1"/>
          <p:nvPr/>
        </p:nvSpPr>
        <p:spPr>
          <a:xfrm>
            <a:off x="920620" y="3081635"/>
            <a:ext cx="685800" cy="923330"/>
          </a:xfrm>
          <a:prstGeom prst="rect">
            <a:avLst/>
          </a:prstGeom>
          <a:noFill/>
        </p:spPr>
        <p:txBody>
          <a:bodyPr wrap="square" rtlCol="0">
            <a:spAutoFit/>
          </a:bodyPr>
          <a:lstStyle/>
          <a:p>
            <a:pPr algn="ctr"/>
            <a:r>
              <a:rPr lang="en-US" sz="5400" b="1" dirty="0" smtClean="0">
                <a:solidFill>
                  <a:schemeClr val="bg1"/>
                </a:solidFill>
              </a:rPr>
              <a:t>2</a:t>
            </a:r>
            <a:endParaRPr lang="en-US" sz="5400" b="1" dirty="0">
              <a:solidFill>
                <a:schemeClr val="bg1"/>
              </a:solidFill>
            </a:endParaRPr>
          </a:p>
        </p:txBody>
      </p:sp>
      <p:sp>
        <p:nvSpPr>
          <p:cNvPr id="5" name="TextBox 4"/>
          <p:cNvSpPr txBox="1"/>
          <p:nvPr/>
        </p:nvSpPr>
        <p:spPr>
          <a:xfrm>
            <a:off x="1866900" y="4495800"/>
            <a:ext cx="685800" cy="923330"/>
          </a:xfrm>
          <a:prstGeom prst="rect">
            <a:avLst/>
          </a:prstGeom>
          <a:noFill/>
        </p:spPr>
        <p:txBody>
          <a:bodyPr wrap="square" rtlCol="0">
            <a:spAutoFit/>
          </a:bodyPr>
          <a:lstStyle/>
          <a:p>
            <a:pPr algn="ctr"/>
            <a:r>
              <a:rPr lang="en-US" sz="5400" b="1" dirty="0" smtClean="0">
                <a:solidFill>
                  <a:schemeClr val="bg1"/>
                </a:solidFill>
              </a:rPr>
              <a:t>3</a:t>
            </a:r>
            <a:endParaRPr lang="en-US" sz="5400" b="1" dirty="0">
              <a:solidFill>
                <a:schemeClr val="bg1"/>
              </a:solidFill>
            </a:endParaRPr>
          </a:p>
        </p:txBody>
      </p:sp>
      <p:sp>
        <p:nvSpPr>
          <p:cNvPr id="6" name="TextBox 5"/>
          <p:cNvSpPr txBox="1"/>
          <p:nvPr/>
        </p:nvSpPr>
        <p:spPr>
          <a:xfrm>
            <a:off x="2895600" y="3081635"/>
            <a:ext cx="685800" cy="923330"/>
          </a:xfrm>
          <a:prstGeom prst="rect">
            <a:avLst/>
          </a:prstGeom>
          <a:noFill/>
        </p:spPr>
        <p:txBody>
          <a:bodyPr wrap="square" rtlCol="0">
            <a:spAutoFit/>
          </a:bodyPr>
          <a:lstStyle/>
          <a:p>
            <a:pPr algn="ctr"/>
            <a:r>
              <a:rPr lang="en-US" sz="5400" b="1" dirty="0" smtClean="0">
                <a:solidFill>
                  <a:schemeClr val="bg1"/>
                </a:solidFill>
              </a:rPr>
              <a:t>4</a:t>
            </a:r>
            <a:endParaRPr lang="en-US" sz="5400" b="1" dirty="0">
              <a:solidFill>
                <a:schemeClr val="bg1"/>
              </a:solidFill>
            </a:endParaRPr>
          </a:p>
        </p:txBody>
      </p:sp>
      <p:sp>
        <p:nvSpPr>
          <p:cNvPr id="7" name="TextBox 6"/>
          <p:cNvSpPr txBox="1"/>
          <p:nvPr/>
        </p:nvSpPr>
        <p:spPr>
          <a:xfrm>
            <a:off x="2895600" y="1371600"/>
            <a:ext cx="685800" cy="923330"/>
          </a:xfrm>
          <a:prstGeom prst="rect">
            <a:avLst/>
          </a:prstGeom>
          <a:noFill/>
        </p:spPr>
        <p:txBody>
          <a:bodyPr wrap="square" rtlCol="0">
            <a:spAutoFit/>
          </a:bodyPr>
          <a:lstStyle/>
          <a:p>
            <a:pPr algn="ctr"/>
            <a:r>
              <a:rPr lang="en-US" sz="5400" b="1" dirty="0" smtClean="0">
                <a:solidFill>
                  <a:schemeClr val="bg1"/>
                </a:solidFill>
              </a:rPr>
              <a:t>5</a:t>
            </a:r>
            <a:endParaRPr lang="en-US" sz="5400" b="1" dirty="0">
              <a:solidFill>
                <a:schemeClr val="bg1"/>
              </a:solidFill>
            </a:endParaRPr>
          </a:p>
        </p:txBody>
      </p:sp>
      <p:sp>
        <p:nvSpPr>
          <p:cNvPr id="8" name="TextBox 7"/>
          <p:cNvSpPr txBox="1"/>
          <p:nvPr/>
        </p:nvSpPr>
        <p:spPr>
          <a:xfrm>
            <a:off x="4853474" y="321945"/>
            <a:ext cx="3371461" cy="5909310"/>
          </a:xfrm>
          <a:prstGeom prst="rect">
            <a:avLst/>
          </a:prstGeom>
          <a:noFill/>
        </p:spPr>
        <p:txBody>
          <a:bodyPr wrap="square" rtlCol="0">
            <a:spAutoFit/>
          </a:bodyPr>
          <a:lstStyle/>
          <a:p>
            <a:pPr algn="ctr"/>
            <a:r>
              <a:rPr lang="en-US" sz="5400" b="1" dirty="0" smtClean="0"/>
              <a:t>1 to 5</a:t>
            </a:r>
          </a:p>
          <a:p>
            <a:pPr algn="ctr"/>
            <a:r>
              <a:rPr lang="en-US" sz="5400" b="1" dirty="0" smtClean="0"/>
              <a:t>4 to 2</a:t>
            </a:r>
          </a:p>
          <a:p>
            <a:pPr algn="ctr"/>
            <a:r>
              <a:rPr lang="en-US" sz="5400" b="1" dirty="0" smtClean="0"/>
              <a:t>3 to 1</a:t>
            </a:r>
          </a:p>
          <a:p>
            <a:pPr algn="ctr"/>
            <a:r>
              <a:rPr lang="en-US" sz="5400" b="1" dirty="0" smtClean="0"/>
              <a:t>2 to 4</a:t>
            </a:r>
          </a:p>
          <a:p>
            <a:pPr algn="ctr"/>
            <a:r>
              <a:rPr lang="en-US" sz="5400" b="1" dirty="0" smtClean="0"/>
              <a:t>5 to 3</a:t>
            </a:r>
          </a:p>
          <a:p>
            <a:pPr algn="ctr"/>
            <a:r>
              <a:rPr lang="en-US" sz="5400" b="1" dirty="0" smtClean="0"/>
              <a:t>1 to 2</a:t>
            </a:r>
          </a:p>
          <a:p>
            <a:pPr algn="ctr"/>
            <a:r>
              <a:rPr lang="en-US" sz="5400" b="1" dirty="0" smtClean="0"/>
              <a:t>4 to 5</a:t>
            </a:r>
            <a:endParaRPr lang="en-US" sz="5400" b="1" dirty="0"/>
          </a:p>
        </p:txBody>
      </p:sp>
    </p:spTree>
    <p:extLst>
      <p:ext uri="{BB962C8B-B14F-4D97-AF65-F5344CB8AC3E}">
        <p14:creationId xmlns:p14="http://schemas.microsoft.com/office/powerpoint/2010/main" val="334313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06" y="152400"/>
            <a:ext cx="3048000" cy="487362"/>
          </a:xfrm>
        </p:spPr>
        <p:txBody>
          <a:bodyPr>
            <a:normAutofit fontScale="90000"/>
          </a:bodyPr>
          <a:lstStyle/>
          <a:p>
            <a:r>
              <a:rPr lang="en-US" sz="3200" dirty="0" smtClean="0"/>
              <a:t>Vocabulary!</a:t>
            </a:r>
            <a:endParaRPr lang="en-US" sz="3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588" t="18542" r="25765" b="18542"/>
          <a:stretch/>
        </p:blipFill>
        <p:spPr bwMode="auto">
          <a:xfrm>
            <a:off x="2772696" y="-1"/>
            <a:ext cx="5685503" cy="6813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80186" y="2858869"/>
            <a:ext cx="2895600" cy="646331"/>
          </a:xfrm>
          <a:prstGeom prst="rect">
            <a:avLst/>
          </a:prstGeom>
          <a:noFill/>
        </p:spPr>
        <p:txBody>
          <a:bodyPr wrap="square" rtlCol="0">
            <a:spAutoFit/>
          </a:bodyPr>
          <a:lstStyle/>
          <a:p>
            <a:pPr algn="ctr"/>
            <a:r>
              <a:rPr lang="en-US" sz="3600" dirty="0" smtClean="0">
                <a:solidFill>
                  <a:srgbClr val="FF0000"/>
                </a:solidFill>
              </a:rPr>
              <a:t>Coriolis Effect</a:t>
            </a:r>
            <a:endParaRPr lang="en-US" sz="3600" dirty="0">
              <a:solidFill>
                <a:srgbClr val="FF0000"/>
              </a:solidFill>
            </a:endParaRPr>
          </a:p>
        </p:txBody>
      </p:sp>
      <p:sp>
        <p:nvSpPr>
          <p:cNvPr id="9" name="TextBox 8"/>
          <p:cNvSpPr txBox="1"/>
          <p:nvPr/>
        </p:nvSpPr>
        <p:spPr>
          <a:xfrm>
            <a:off x="3124200" y="4495800"/>
            <a:ext cx="2286000" cy="1569660"/>
          </a:xfrm>
          <a:prstGeom prst="rect">
            <a:avLst/>
          </a:prstGeom>
          <a:noFill/>
        </p:spPr>
        <p:txBody>
          <a:bodyPr wrap="square" rtlCol="0">
            <a:spAutoFit/>
          </a:bodyPr>
          <a:lstStyle/>
          <a:p>
            <a:pPr algn="ctr"/>
            <a:r>
              <a:rPr lang="en-US" sz="2400" dirty="0" smtClean="0">
                <a:solidFill>
                  <a:srgbClr val="FF0000"/>
                </a:solidFill>
              </a:rPr>
              <a:t>Causes the Trade Winds, </a:t>
            </a:r>
            <a:r>
              <a:rPr lang="en-US" sz="2400" dirty="0" err="1" smtClean="0">
                <a:solidFill>
                  <a:srgbClr val="FF0000"/>
                </a:solidFill>
              </a:rPr>
              <a:t>Westerlies</a:t>
            </a:r>
            <a:r>
              <a:rPr lang="en-US" sz="2400" dirty="0" smtClean="0">
                <a:solidFill>
                  <a:srgbClr val="FF0000"/>
                </a:solidFill>
              </a:rPr>
              <a:t>, and Polar Easterlies</a:t>
            </a:r>
            <a:endParaRPr lang="en-US" sz="2400" baseline="30000" dirty="0" smtClean="0">
              <a:solidFill>
                <a:srgbClr val="FF0000"/>
              </a:solidFill>
            </a:endParaRPr>
          </a:p>
        </p:txBody>
      </p:sp>
      <p:sp>
        <p:nvSpPr>
          <p:cNvPr id="11" name="TextBox 10"/>
          <p:cNvSpPr txBox="1"/>
          <p:nvPr/>
        </p:nvSpPr>
        <p:spPr>
          <a:xfrm>
            <a:off x="3429000" y="762000"/>
            <a:ext cx="4572000" cy="1384995"/>
          </a:xfrm>
          <a:prstGeom prst="rect">
            <a:avLst/>
          </a:prstGeom>
          <a:noFill/>
        </p:spPr>
        <p:txBody>
          <a:bodyPr wrap="square" rtlCol="0">
            <a:spAutoFit/>
          </a:bodyPr>
          <a:lstStyle/>
          <a:p>
            <a:pPr algn="ctr"/>
            <a:r>
              <a:rPr lang="en-US" sz="2800" dirty="0" smtClean="0">
                <a:solidFill>
                  <a:srgbClr val="FF0000"/>
                </a:solidFill>
              </a:rPr>
              <a:t>A curved motion of wind and water on the planet, caused by Earth’s rotation on its axis</a:t>
            </a:r>
          </a:p>
        </p:txBody>
      </p:sp>
      <p:sp>
        <p:nvSpPr>
          <p:cNvPr id="3" name="Rectangle 2"/>
          <p:cNvSpPr/>
          <p:nvPr/>
        </p:nvSpPr>
        <p:spPr>
          <a:xfrm>
            <a:off x="2772696" y="6248400"/>
            <a:ext cx="5533104"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3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Autofit/>
          </a:bodyPr>
          <a:lstStyle/>
          <a:p>
            <a:r>
              <a:rPr lang="en-US" dirty="0" smtClean="0">
                <a:solidFill>
                  <a:schemeClr val="bg1"/>
                </a:solidFill>
              </a:rPr>
              <a:t>Remember, the heating of the Earth is </a:t>
            </a:r>
            <a:r>
              <a:rPr lang="en-US" dirty="0" smtClean="0">
                <a:solidFill>
                  <a:srgbClr val="FF0000"/>
                </a:solidFill>
              </a:rPr>
              <a:t>UNEVEN</a:t>
            </a:r>
            <a:r>
              <a:rPr lang="en-US" dirty="0" smtClean="0">
                <a:solidFill>
                  <a:schemeClr val="bg1"/>
                </a:solidFill>
              </a:rPr>
              <a:t>!</a:t>
            </a:r>
            <a:endParaRPr lang="en-US" dirty="0">
              <a:solidFill>
                <a:schemeClr val="bg1"/>
              </a:solidFill>
            </a:endParaRPr>
          </a:p>
        </p:txBody>
      </p:sp>
      <p:pic>
        <p:nvPicPr>
          <p:cNvPr id="4" name="Content Placeholder 3" descr="unequal heating.gif"/>
          <p:cNvPicPr>
            <a:picLocks noGrp="1" noChangeAspect="1"/>
          </p:cNvPicPr>
          <p:nvPr>
            <p:ph idx="1"/>
          </p:nvPr>
        </p:nvPicPr>
        <p:blipFill>
          <a:blip r:embed="rId2" cstate="print"/>
          <a:stretch>
            <a:fillRect/>
          </a:stretch>
        </p:blipFill>
        <p:spPr>
          <a:xfrm>
            <a:off x="1066800" y="1752600"/>
            <a:ext cx="7078435" cy="4800600"/>
          </a:xfrm>
        </p:spPr>
      </p:pic>
      <p:sp>
        <p:nvSpPr>
          <p:cNvPr id="3" name="Rectangle 2"/>
          <p:cNvSpPr/>
          <p:nvPr/>
        </p:nvSpPr>
        <p:spPr>
          <a:xfrm>
            <a:off x="4572000" y="4267200"/>
            <a:ext cx="3505200" cy="220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310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OLR_months.jpg"/>
          <p:cNvPicPr>
            <a:picLocks noChangeAspect="1"/>
          </p:cNvPicPr>
          <p:nvPr/>
        </p:nvPicPr>
        <p:blipFill rotWithShape="1">
          <a:blip r:embed="rId3"/>
          <a:srcRect l="8050" t="27873" r="50765" b="36675"/>
          <a:stretch/>
        </p:blipFill>
        <p:spPr>
          <a:xfrm>
            <a:off x="1257300" y="1812374"/>
            <a:ext cx="6553200" cy="4230736"/>
          </a:xfrm>
          <a:prstGeom prst="rect">
            <a:avLst/>
          </a:prstGeom>
        </p:spPr>
      </p:pic>
      <p:pic>
        <p:nvPicPr>
          <p:cNvPr id="5" name="Content Placeholder 7" descr="OLR_months.jpg"/>
          <p:cNvPicPr>
            <a:picLocks noChangeAspect="1"/>
          </p:cNvPicPr>
          <p:nvPr/>
        </p:nvPicPr>
        <p:blipFill rotWithShape="1">
          <a:blip r:embed="rId3"/>
          <a:srcRect l="8050" t="62732" r="7067" b="25804"/>
          <a:stretch/>
        </p:blipFill>
        <p:spPr>
          <a:xfrm>
            <a:off x="440758" y="6028823"/>
            <a:ext cx="8186284" cy="829177"/>
          </a:xfrm>
          <a:prstGeom prst="rect">
            <a:avLst/>
          </a:prstGeom>
        </p:spPr>
      </p:pic>
      <p:sp>
        <p:nvSpPr>
          <p:cNvPr id="6" name="Title 5"/>
          <p:cNvSpPr>
            <a:spLocks noGrp="1"/>
          </p:cNvSpPr>
          <p:nvPr>
            <p:ph type="title"/>
          </p:nvPr>
        </p:nvSpPr>
        <p:spPr>
          <a:xfrm>
            <a:off x="457200" y="381000"/>
            <a:ext cx="8229600" cy="1143000"/>
          </a:xfrm>
        </p:spPr>
        <p:txBody>
          <a:bodyPr>
            <a:noAutofit/>
          </a:bodyPr>
          <a:lstStyle/>
          <a:p>
            <a:r>
              <a:rPr lang="en-US" sz="3200" dirty="0" smtClean="0">
                <a:solidFill>
                  <a:schemeClr val="bg1"/>
                </a:solidFill>
              </a:rPr>
              <a:t>This shows the amount of net incoming solar radiation the earth receives during the month of December. What observations can you make?</a:t>
            </a:r>
            <a:endParaRPr lang="en-US" sz="3200" dirty="0">
              <a:solidFill>
                <a:schemeClr val="bg1"/>
              </a:solidFill>
            </a:endParaRPr>
          </a:p>
        </p:txBody>
      </p:sp>
    </p:spTree>
    <p:extLst>
      <p:ext uri="{BB962C8B-B14F-4D97-AF65-F5344CB8AC3E}">
        <p14:creationId xmlns:p14="http://schemas.microsoft.com/office/powerpoint/2010/main" val="4165508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OLR_months.jpg"/>
          <p:cNvPicPr>
            <a:picLocks noChangeAspect="1"/>
          </p:cNvPicPr>
          <p:nvPr/>
        </p:nvPicPr>
        <p:blipFill rotWithShape="1">
          <a:blip r:embed="rId3"/>
          <a:srcRect l="51407" t="27873" r="8832" b="36675"/>
          <a:stretch/>
        </p:blipFill>
        <p:spPr>
          <a:xfrm>
            <a:off x="1369141" y="1829580"/>
            <a:ext cx="6327059" cy="4230736"/>
          </a:xfrm>
          <a:prstGeom prst="rect">
            <a:avLst/>
          </a:prstGeom>
        </p:spPr>
      </p:pic>
      <p:pic>
        <p:nvPicPr>
          <p:cNvPr id="5" name="Content Placeholder 7" descr="OLR_months.jpg"/>
          <p:cNvPicPr>
            <a:picLocks noChangeAspect="1"/>
          </p:cNvPicPr>
          <p:nvPr/>
        </p:nvPicPr>
        <p:blipFill rotWithShape="1">
          <a:blip r:embed="rId3"/>
          <a:srcRect l="8050" t="62732" r="7067" b="25804"/>
          <a:stretch/>
        </p:blipFill>
        <p:spPr>
          <a:xfrm>
            <a:off x="440758" y="6028823"/>
            <a:ext cx="8186284" cy="829177"/>
          </a:xfrm>
          <a:prstGeom prst="rect">
            <a:avLst/>
          </a:prstGeom>
        </p:spPr>
      </p:pic>
      <p:sp>
        <p:nvSpPr>
          <p:cNvPr id="6" name="Title 5"/>
          <p:cNvSpPr>
            <a:spLocks noGrp="1"/>
          </p:cNvSpPr>
          <p:nvPr>
            <p:ph type="title"/>
          </p:nvPr>
        </p:nvSpPr>
        <p:spPr>
          <a:xfrm>
            <a:off x="457200" y="381000"/>
            <a:ext cx="8229600" cy="1143000"/>
          </a:xfrm>
        </p:spPr>
        <p:txBody>
          <a:bodyPr>
            <a:noAutofit/>
          </a:bodyPr>
          <a:lstStyle/>
          <a:p>
            <a:r>
              <a:rPr lang="en-US" sz="3200" dirty="0" smtClean="0">
                <a:solidFill>
                  <a:schemeClr val="bg1"/>
                </a:solidFill>
              </a:rPr>
              <a:t>This shows the amount of net incoming solar radiation the earth receives during the month of June. What observations can you make?</a:t>
            </a:r>
            <a:endParaRPr lang="en-US" sz="3200" dirty="0">
              <a:solidFill>
                <a:schemeClr val="bg1"/>
              </a:solidFill>
            </a:endParaRPr>
          </a:p>
        </p:txBody>
      </p:sp>
    </p:spTree>
    <p:extLst>
      <p:ext uri="{BB962C8B-B14F-4D97-AF65-F5344CB8AC3E}">
        <p14:creationId xmlns:p14="http://schemas.microsoft.com/office/powerpoint/2010/main" val="4254367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Coriolis Effect</a:t>
            </a:r>
            <a:endParaRPr lang="en-US" dirty="0">
              <a:solidFill>
                <a:schemeClr val="bg1"/>
              </a:solidFill>
            </a:endParaRPr>
          </a:p>
        </p:txBody>
      </p:sp>
      <p:sp>
        <p:nvSpPr>
          <p:cNvPr id="3" name="Content Placeholder 2"/>
          <p:cNvSpPr>
            <a:spLocks noGrp="1"/>
          </p:cNvSpPr>
          <p:nvPr>
            <p:ph idx="1"/>
          </p:nvPr>
        </p:nvSpPr>
        <p:spPr>
          <a:xfrm>
            <a:off x="457200" y="1600201"/>
            <a:ext cx="8229600" cy="3276600"/>
          </a:xfrm>
        </p:spPr>
        <p:style>
          <a:lnRef idx="2">
            <a:schemeClr val="dk1"/>
          </a:lnRef>
          <a:fillRef idx="1">
            <a:schemeClr val="lt1"/>
          </a:fillRef>
          <a:effectRef idx="0">
            <a:schemeClr val="dk1"/>
          </a:effectRef>
          <a:fontRef idx="minor">
            <a:schemeClr val="dk1"/>
          </a:fontRef>
        </p:style>
        <p:txBody>
          <a:bodyPr/>
          <a:lstStyle/>
          <a:p>
            <a:r>
              <a:rPr lang="en-US" dirty="0" smtClean="0"/>
              <a:t>Uneven heating keeps the poles </a:t>
            </a:r>
            <a:r>
              <a:rPr lang="en-US" b="1" dirty="0" smtClean="0">
                <a:solidFill>
                  <a:srgbClr val="FF0000"/>
                </a:solidFill>
              </a:rPr>
              <a:t>COLD</a:t>
            </a:r>
            <a:r>
              <a:rPr lang="en-US" dirty="0" smtClean="0"/>
              <a:t>…the water stays cold, the air stays cold, the ground stays cold.</a:t>
            </a:r>
          </a:p>
          <a:p>
            <a:r>
              <a:rPr lang="en-US" dirty="0" smtClean="0"/>
              <a:t>It also keeps the equator </a:t>
            </a:r>
            <a:r>
              <a:rPr lang="en-US" b="1" dirty="0" smtClean="0">
                <a:solidFill>
                  <a:srgbClr val="FF0000"/>
                </a:solidFill>
              </a:rPr>
              <a:t>WARM</a:t>
            </a:r>
            <a:r>
              <a:rPr lang="en-US" dirty="0" smtClean="0"/>
              <a:t>…the water stays warm, the air stays warm, the ground stays warm.</a:t>
            </a:r>
          </a:p>
        </p:txBody>
      </p:sp>
    </p:spTree>
    <p:extLst>
      <p:ext uri="{BB962C8B-B14F-4D97-AF65-F5344CB8AC3E}">
        <p14:creationId xmlns:p14="http://schemas.microsoft.com/office/powerpoint/2010/main" val="389297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Coriolis Effect</a:t>
            </a:r>
            <a:endParaRPr lang="en-US" dirty="0">
              <a:solidFill>
                <a:schemeClr val="bg1"/>
              </a:solidFill>
            </a:endParaRPr>
          </a:p>
        </p:txBody>
      </p:sp>
      <p:sp>
        <p:nvSpPr>
          <p:cNvPr id="3" name="Content Placeholder 2"/>
          <p:cNvSpPr>
            <a:spLocks noGrp="1"/>
          </p:cNvSpPr>
          <p:nvPr>
            <p:ph idx="1"/>
          </p:nvPr>
        </p:nvSpPr>
        <p:spPr>
          <a:xfrm>
            <a:off x="457200" y="1600200"/>
            <a:ext cx="8229600" cy="4876800"/>
          </a:xfrm>
        </p:spPr>
        <p:style>
          <a:lnRef idx="2">
            <a:schemeClr val="dk1"/>
          </a:lnRef>
          <a:fillRef idx="1">
            <a:schemeClr val="lt1"/>
          </a:fillRef>
          <a:effectRef idx="0">
            <a:schemeClr val="dk1"/>
          </a:effectRef>
          <a:fontRef idx="minor">
            <a:schemeClr val="dk1"/>
          </a:fontRef>
        </p:style>
        <p:txBody>
          <a:bodyPr/>
          <a:lstStyle/>
          <a:p>
            <a:r>
              <a:rPr lang="en-US" dirty="0" smtClean="0"/>
              <a:t>Warm air rises, cold air sinks</a:t>
            </a:r>
          </a:p>
          <a:p>
            <a:r>
              <a:rPr lang="en-US" dirty="0" smtClean="0"/>
              <a:t>As warm air rises, cold air takes its place.</a:t>
            </a:r>
          </a:p>
          <a:p>
            <a:r>
              <a:rPr lang="en-US" dirty="0" smtClean="0"/>
              <a:t>This creates convection currents in the air.</a:t>
            </a:r>
          </a:p>
          <a:p>
            <a:endParaRPr lang="en-US" dirty="0"/>
          </a:p>
        </p:txBody>
      </p:sp>
      <p:sp>
        <p:nvSpPr>
          <p:cNvPr id="4" name="Down Arrow 3"/>
          <p:cNvSpPr/>
          <p:nvPr/>
        </p:nvSpPr>
        <p:spPr>
          <a:xfrm flipV="1">
            <a:off x="2514600" y="4146337"/>
            <a:ext cx="1066800" cy="1600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5257800" y="4254074"/>
            <a:ext cx="1066800" cy="16002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5400000">
            <a:off x="3848100" y="5003588"/>
            <a:ext cx="1066800" cy="16002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6200000" flipH="1">
            <a:off x="3924300" y="3238501"/>
            <a:ext cx="1066800" cy="1600200"/>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24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Starter </a:t>
            </a:r>
            <a:r>
              <a:rPr lang="en-US" dirty="0" smtClean="0"/>
              <a:t>01/16/2018</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4200" y="3497124"/>
            <a:ext cx="3511338" cy="234089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4664" y="3476664"/>
            <a:ext cx="2619336" cy="26193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76664"/>
            <a:ext cx="3226066" cy="2527718"/>
          </a:xfrm>
          <a:prstGeom prst="rect">
            <a:avLst/>
          </a:prstGeom>
        </p:spPr>
      </p:pic>
      <p:sp>
        <p:nvSpPr>
          <p:cNvPr id="7" name="TextBox 6"/>
          <p:cNvSpPr txBox="1"/>
          <p:nvPr/>
        </p:nvSpPr>
        <p:spPr>
          <a:xfrm>
            <a:off x="228600" y="1438098"/>
            <a:ext cx="8686800" cy="1569660"/>
          </a:xfrm>
          <a:prstGeom prst="rect">
            <a:avLst/>
          </a:prstGeom>
          <a:noFill/>
        </p:spPr>
        <p:txBody>
          <a:bodyPr wrap="square" rtlCol="0">
            <a:spAutoFit/>
          </a:bodyPr>
          <a:lstStyle/>
          <a:p>
            <a:pPr algn="ctr"/>
            <a:r>
              <a:rPr lang="en-US" sz="3200" dirty="0" smtClean="0"/>
              <a:t>Take a minute to observe these .gifs of Atlantic Ocean hurricanes. </a:t>
            </a:r>
          </a:p>
          <a:p>
            <a:pPr algn="ctr"/>
            <a:r>
              <a:rPr lang="en-US" sz="3200" dirty="0" smtClean="0"/>
              <a:t>What observations can you make?</a:t>
            </a:r>
            <a:endParaRPr lang="en-US" sz="3200" dirty="0"/>
          </a:p>
        </p:txBody>
      </p:sp>
    </p:spTree>
    <p:extLst>
      <p:ext uri="{BB962C8B-B14F-4D97-AF65-F5344CB8AC3E}">
        <p14:creationId xmlns:p14="http://schemas.microsoft.com/office/powerpoint/2010/main" val="2315647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8430" y="4267200"/>
            <a:ext cx="8229600" cy="2362200"/>
          </a:xfrm>
        </p:spPr>
        <p:style>
          <a:lnRef idx="2">
            <a:schemeClr val="dk1"/>
          </a:lnRef>
          <a:fillRef idx="1">
            <a:schemeClr val="lt1"/>
          </a:fillRef>
          <a:effectRef idx="0">
            <a:schemeClr val="dk1"/>
          </a:effectRef>
          <a:fontRef idx="minor">
            <a:schemeClr val="dk1"/>
          </a:fontRef>
        </p:style>
        <p:txBody>
          <a:bodyPr>
            <a:noAutofit/>
          </a:bodyPr>
          <a:lstStyle/>
          <a:p>
            <a:r>
              <a:rPr lang="en-US" sz="2800" dirty="0" smtClean="0"/>
              <a:t>If the Earth did not rotate on its axis and remained stationary, the atmosphere would only circulate between the Earth's polar regions (cold, sinking air) and the equator (warm, rising air) in a simple back-and-forth pattern. </a:t>
            </a: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018" y="457200"/>
            <a:ext cx="4924425"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5869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Coriolis Effect</a:t>
            </a:r>
            <a:endParaRPr lang="en-US" dirty="0">
              <a:solidFill>
                <a:schemeClr val="bg1"/>
              </a:solidFill>
            </a:endParaRPr>
          </a:p>
        </p:txBody>
      </p:sp>
      <p:pic>
        <p:nvPicPr>
          <p:cNvPr id="3" name="Picture 3" descr="FIG07_005"/>
          <p:cNvPicPr>
            <a:picLocks noChangeAspect="1" noChangeArrowheads="1"/>
          </p:cNvPicPr>
          <p:nvPr/>
        </p:nvPicPr>
        <p:blipFill>
          <a:blip r:embed="rId2"/>
          <a:srcRect/>
          <a:stretch>
            <a:fillRect/>
          </a:stretch>
        </p:blipFill>
        <p:spPr bwMode="auto">
          <a:xfrm>
            <a:off x="4648200" y="1371600"/>
            <a:ext cx="4495800" cy="4889500"/>
          </a:xfrm>
          <a:prstGeom prst="rect">
            <a:avLst/>
          </a:prstGeom>
          <a:noFill/>
          <a:ln w="9525">
            <a:noFill/>
            <a:miter lim="800000"/>
            <a:headEnd/>
            <a:tailEnd/>
          </a:ln>
        </p:spPr>
      </p:pic>
      <p:sp>
        <p:nvSpPr>
          <p:cNvPr id="4" name="Text Box 4"/>
          <p:cNvSpPr txBox="1">
            <a:spLocks noChangeArrowheads="1"/>
          </p:cNvSpPr>
          <p:nvPr/>
        </p:nvSpPr>
        <p:spPr bwMode="auto">
          <a:xfrm>
            <a:off x="5711825" y="6238875"/>
            <a:ext cx="3735387" cy="274638"/>
          </a:xfrm>
          <a:prstGeom prst="rect">
            <a:avLst/>
          </a:prstGeom>
          <a:noFill/>
          <a:ln w="9525">
            <a:noFill/>
            <a:miter lim="800000"/>
            <a:headEnd/>
            <a:tailEnd/>
          </a:ln>
        </p:spPr>
        <p:txBody>
          <a:bodyPr>
            <a:spAutoFit/>
          </a:bodyPr>
          <a:lstStyle/>
          <a:p>
            <a:pPr algn="ctr"/>
            <a:r>
              <a:rPr lang="en-US" sz="1200"/>
              <a:t>Lutgens and Tarbuck (2001) </a:t>
            </a:r>
          </a:p>
        </p:txBody>
      </p:sp>
      <p:sp>
        <p:nvSpPr>
          <p:cNvPr id="5" name="Rectangle 4"/>
          <p:cNvSpPr/>
          <p:nvPr/>
        </p:nvSpPr>
        <p:spPr>
          <a:xfrm>
            <a:off x="152400" y="1371600"/>
            <a:ext cx="4495800" cy="48013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742950" indent="-742950">
              <a:buAutoNum type="arabicPeriod"/>
            </a:pPr>
            <a:r>
              <a:rPr lang="en-US" sz="3400" dirty="0" smtClean="0"/>
              <a:t>The sun heats the equatorial regions more than the poles.</a:t>
            </a:r>
          </a:p>
          <a:p>
            <a:pPr marL="742950" indent="-742950">
              <a:buAutoNum type="arabicPeriod"/>
            </a:pPr>
            <a:endParaRPr lang="en-US" sz="3400" dirty="0"/>
          </a:p>
          <a:p>
            <a:pPr marL="742950" indent="-742950">
              <a:buAutoNum type="arabicPeriod"/>
            </a:pPr>
            <a:r>
              <a:rPr lang="en-US" sz="3400" dirty="0" smtClean="0"/>
              <a:t>Simple, single atmospheric convection current in each hemisphere. </a:t>
            </a:r>
          </a:p>
        </p:txBody>
      </p:sp>
    </p:spTree>
    <p:extLst>
      <p:ext uri="{BB962C8B-B14F-4D97-AF65-F5344CB8AC3E}">
        <p14:creationId xmlns:p14="http://schemas.microsoft.com/office/powerpoint/2010/main" val="3874822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Coriolis Effect</a:t>
            </a:r>
            <a:endParaRPr lang="en-US" dirty="0">
              <a:solidFill>
                <a:schemeClr val="bg1"/>
              </a:solidFill>
            </a:endParaRPr>
          </a:p>
        </p:txBody>
      </p:sp>
      <p:sp>
        <p:nvSpPr>
          <p:cNvPr id="3" name="Content Placeholder 2"/>
          <p:cNvSpPr>
            <a:spLocks noGrp="1"/>
          </p:cNvSpPr>
          <p:nvPr>
            <p:ph idx="1"/>
          </p:nvPr>
        </p:nvSpPr>
        <p:spPr>
          <a:xfrm>
            <a:off x="457200" y="1295400"/>
            <a:ext cx="8229600" cy="4572000"/>
          </a:xfrm>
        </p:spPr>
        <p:style>
          <a:lnRef idx="2">
            <a:schemeClr val="dk1"/>
          </a:lnRef>
          <a:fillRef idx="1">
            <a:schemeClr val="lt1"/>
          </a:fillRef>
          <a:effectRef idx="0">
            <a:schemeClr val="dk1"/>
          </a:effectRef>
          <a:fontRef idx="minor">
            <a:schemeClr val="dk1"/>
          </a:fontRef>
        </p:style>
        <p:txBody>
          <a:bodyPr>
            <a:noAutofit/>
          </a:bodyPr>
          <a:lstStyle/>
          <a:p>
            <a:r>
              <a:rPr lang="en-US" sz="4000" dirty="0" smtClean="0"/>
              <a:t>As the Earth spins, it moves the </a:t>
            </a:r>
            <a:r>
              <a:rPr lang="en-US" sz="4000" b="1" dirty="0" smtClean="0">
                <a:solidFill>
                  <a:srgbClr val="FF0000"/>
                </a:solidFill>
              </a:rPr>
              <a:t>gases</a:t>
            </a:r>
            <a:r>
              <a:rPr lang="en-US" sz="4000" dirty="0" smtClean="0"/>
              <a:t> in the atmosphere with it.</a:t>
            </a:r>
          </a:p>
          <a:p>
            <a:r>
              <a:rPr lang="en-US" sz="4000" dirty="0" smtClean="0"/>
              <a:t>This creates a </a:t>
            </a:r>
            <a:r>
              <a:rPr lang="en-US" sz="4000" b="1" dirty="0" smtClean="0">
                <a:solidFill>
                  <a:srgbClr val="FF0000"/>
                </a:solidFill>
              </a:rPr>
              <a:t>curved path </a:t>
            </a:r>
            <a:r>
              <a:rPr lang="en-US" sz="4000" dirty="0" smtClean="0"/>
              <a:t>that the winds follow.</a:t>
            </a:r>
          </a:p>
          <a:p>
            <a:endParaRPr lang="en-US" sz="4000" dirty="0"/>
          </a:p>
        </p:txBody>
      </p:sp>
      <p:sp>
        <p:nvSpPr>
          <p:cNvPr id="4" name="Freeform 3"/>
          <p:cNvSpPr/>
          <p:nvPr/>
        </p:nvSpPr>
        <p:spPr>
          <a:xfrm>
            <a:off x="3200400" y="3839520"/>
            <a:ext cx="1828800" cy="1324920"/>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486400" y="3886200"/>
            <a:ext cx="1828800" cy="1324920"/>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87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24400"/>
            <a:ext cx="8229600" cy="1828800"/>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lgn="ctr">
              <a:buNone/>
            </a:pPr>
            <a:r>
              <a:rPr lang="en-US" dirty="0" smtClean="0"/>
              <a:t>The rotation of the Earth on its axis moves air in the atmosphere toward the </a:t>
            </a:r>
            <a:r>
              <a:rPr lang="en-US" b="1" dirty="0" smtClean="0">
                <a:solidFill>
                  <a:srgbClr val="FF0000"/>
                </a:solidFill>
              </a:rPr>
              <a:t>right</a:t>
            </a:r>
            <a:r>
              <a:rPr lang="en-US" b="1" dirty="0" smtClean="0"/>
              <a:t> in the Northern Hemisphere </a:t>
            </a:r>
            <a:r>
              <a:rPr lang="en-US" dirty="0" smtClean="0"/>
              <a:t>and toward </a:t>
            </a:r>
            <a:r>
              <a:rPr lang="en-US" b="1" dirty="0" smtClean="0"/>
              <a:t>the </a:t>
            </a:r>
            <a:r>
              <a:rPr lang="en-US" b="1" dirty="0" smtClean="0">
                <a:solidFill>
                  <a:srgbClr val="FF0000"/>
                </a:solidFill>
              </a:rPr>
              <a:t>left</a:t>
            </a:r>
            <a:r>
              <a:rPr lang="en-US" b="1" dirty="0" smtClean="0"/>
              <a:t> in the Southern Hemisphere</a:t>
            </a:r>
            <a:r>
              <a:rPr lang="en-US" dirty="0" smtClean="0"/>
              <a:t>, resulting in curved paths. </a:t>
            </a:r>
          </a:p>
          <a:p>
            <a:pPr marL="0" indent="0" algn="ctr">
              <a:buNone/>
            </a:pPr>
            <a:r>
              <a:rPr lang="en-US" dirty="0" smtClean="0"/>
              <a:t>This is called the Coriolis Effect.</a:t>
            </a:r>
            <a:endParaRPr lang="en-US" dirty="0"/>
          </a:p>
        </p:txBody>
      </p:sp>
      <p:pic>
        <p:nvPicPr>
          <p:cNvPr id="2050" name="Picture 2" descr="The effect of Coriolis on atmospheric circu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51020"/>
            <a:ext cx="5000625" cy="415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028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23902" y="380319"/>
            <a:ext cx="10706102" cy="4877481"/>
            <a:chOff x="-723902" y="74711"/>
            <a:chExt cx="10706102" cy="4877481"/>
          </a:xfrm>
        </p:grpSpPr>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 y="228600"/>
              <a:ext cx="9144001" cy="456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57200" y="2566004"/>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752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990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7702" y="4114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3902" y="3352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 y="2381338"/>
              <a:ext cx="45720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0</a:t>
              </a:r>
              <a:r>
                <a:rPr lang="en-US" sz="1400" dirty="0" smtClean="0">
                  <a:sym typeface="Symbol"/>
                </a:rPr>
                <a:t></a:t>
              </a:r>
              <a:endParaRPr lang="en-US" sz="1400" dirty="0"/>
            </a:p>
          </p:txBody>
        </p:sp>
        <p:sp>
          <p:nvSpPr>
            <p:cNvPr id="13" name="TextBox 12"/>
            <p:cNvSpPr txBox="1"/>
            <p:nvPr/>
          </p:nvSpPr>
          <p:spPr>
            <a:xfrm>
              <a:off x="0" y="1567934"/>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N</a:t>
              </a:r>
              <a:endParaRPr lang="en-US" sz="1400" dirty="0"/>
            </a:p>
          </p:txBody>
        </p:sp>
        <p:sp>
          <p:nvSpPr>
            <p:cNvPr id="14" name="TextBox 13"/>
            <p:cNvSpPr txBox="1"/>
            <p:nvPr/>
          </p:nvSpPr>
          <p:spPr>
            <a:xfrm>
              <a:off x="0" y="836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N</a:t>
              </a:r>
              <a:endParaRPr lang="en-US" sz="1400" dirty="0"/>
            </a:p>
          </p:txBody>
        </p:sp>
        <p:sp>
          <p:nvSpPr>
            <p:cNvPr id="15" name="TextBox 14"/>
            <p:cNvSpPr txBox="1"/>
            <p:nvPr/>
          </p:nvSpPr>
          <p:spPr>
            <a:xfrm>
              <a:off x="-2" y="74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N</a:t>
              </a:r>
              <a:endParaRPr lang="en-US" sz="1400" dirty="0"/>
            </a:p>
          </p:txBody>
        </p:sp>
        <p:sp>
          <p:nvSpPr>
            <p:cNvPr id="16" name="TextBox 15"/>
            <p:cNvSpPr txBox="1"/>
            <p:nvPr/>
          </p:nvSpPr>
          <p:spPr>
            <a:xfrm>
              <a:off x="-2" y="4644415"/>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S</a:t>
              </a:r>
              <a:endParaRPr lang="en-US" sz="1400" dirty="0"/>
            </a:p>
          </p:txBody>
        </p:sp>
        <p:sp>
          <p:nvSpPr>
            <p:cNvPr id="17" name="TextBox 16"/>
            <p:cNvSpPr txBox="1"/>
            <p:nvPr/>
          </p:nvSpPr>
          <p:spPr>
            <a:xfrm>
              <a:off x="0" y="3960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S</a:t>
              </a:r>
              <a:endParaRPr lang="en-US" sz="1400" dirty="0"/>
            </a:p>
          </p:txBody>
        </p:sp>
        <p:sp>
          <p:nvSpPr>
            <p:cNvPr id="18" name="TextBox 17"/>
            <p:cNvSpPr txBox="1"/>
            <p:nvPr/>
          </p:nvSpPr>
          <p:spPr>
            <a:xfrm>
              <a:off x="0" y="3198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S</a:t>
              </a:r>
              <a:endParaRPr lang="en-US" sz="1400" dirty="0"/>
            </a:p>
          </p:txBody>
        </p:sp>
      </p:grpSp>
      <p:sp>
        <p:nvSpPr>
          <p:cNvPr id="28" name="Freeform 27"/>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42900" y="5257800"/>
            <a:ext cx="84963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t>Warm air at the equator rises. Cooler air from the North </a:t>
            </a:r>
            <a:r>
              <a:rPr lang="en-US" sz="2800" b="1" dirty="0" smtClean="0"/>
              <a:t>rushes</a:t>
            </a:r>
            <a:r>
              <a:rPr lang="en-US" sz="2800" dirty="0" smtClean="0"/>
              <a:t> to take the place of the rising air. But the spinning of the earth causes the moving air to </a:t>
            </a:r>
            <a:r>
              <a:rPr lang="en-US" sz="2800" b="1" dirty="0" smtClean="0"/>
              <a:t>bend to the right</a:t>
            </a:r>
            <a:r>
              <a:rPr lang="en-US" sz="2800" dirty="0" smtClean="0"/>
              <a:t>.</a:t>
            </a:r>
            <a:endParaRPr lang="en-US" sz="2800" dirty="0"/>
          </a:p>
        </p:txBody>
      </p:sp>
      <p:sp>
        <p:nvSpPr>
          <p:cNvPr id="30" name="Down Arrow 29"/>
          <p:cNvSpPr/>
          <p:nvPr/>
        </p:nvSpPr>
        <p:spPr>
          <a:xfrm>
            <a:off x="1676400" y="2132561"/>
            <a:ext cx="304800" cy="63774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2895600" y="2133600"/>
            <a:ext cx="304800" cy="63774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p:cNvSpPr/>
          <p:nvPr/>
        </p:nvSpPr>
        <p:spPr>
          <a:xfrm>
            <a:off x="4198391" y="2133600"/>
            <a:ext cx="304800" cy="63774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p:cNvSpPr/>
          <p:nvPr/>
        </p:nvSpPr>
        <p:spPr>
          <a:xfrm>
            <a:off x="5510284" y="2133600"/>
            <a:ext cx="304800" cy="63774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6858000" y="2133600"/>
            <a:ext cx="304800" cy="63774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8229600" y="2165959"/>
            <a:ext cx="304800" cy="63774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6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5"/>
                                        </p:tgtEl>
                                      </p:cBhvr>
                                    </p:animEffect>
                                    <p:set>
                                      <p:cBhvr>
                                        <p:cTn id="10" dur="1" fill="hold">
                                          <p:stCondLst>
                                            <p:cond delay="4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3"/>
                                        </p:tgtEl>
                                      </p:cBhvr>
                                    </p:animEffect>
                                    <p:set>
                                      <p:cBhvr>
                                        <p:cTn id="16" dur="1" fill="hold">
                                          <p:stCondLst>
                                            <p:cond delay="499"/>
                                          </p:stCondLst>
                                        </p:cTn>
                                        <p:tgtEl>
                                          <p:spTgt spid="4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5" grpId="0" animBg="1"/>
      <p:bldP spid="36" grpId="0" animBg="1"/>
      <p:bldP spid="37" grpId="0" animBg="1"/>
      <p:bldP spid="38" grpId="0" animBg="1"/>
      <p:bldP spid="39" grpId="0" animBg="1"/>
      <p:bldP spid="30" grpId="0" animBg="1"/>
      <p:bldP spid="42" grpId="0" animBg="1"/>
      <p:bldP spid="43" grpId="0" animBg="1"/>
      <p:bldP spid="44" grpId="0" animBg="1"/>
      <p:bldP spid="45" grpId="0" animBg="1"/>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23902" y="380319"/>
            <a:ext cx="10706102" cy="4877481"/>
            <a:chOff x="-723902" y="74711"/>
            <a:chExt cx="10706102" cy="4877481"/>
          </a:xfrm>
        </p:grpSpPr>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 y="228600"/>
              <a:ext cx="9144001" cy="456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57200" y="2566004"/>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752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990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7702" y="4114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3902" y="3352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 y="2381338"/>
              <a:ext cx="45720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0</a:t>
              </a:r>
              <a:r>
                <a:rPr lang="en-US" sz="1400" dirty="0" smtClean="0">
                  <a:sym typeface="Symbol"/>
                </a:rPr>
                <a:t></a:t>
              </a:r>
              <a:endParaRPr lang="en-US" sz="1400" dirty="0"/>
            </a:p>
          </p:txBody>
        </p:sp>
        <p:sp>
          <p:nvSpPr>
            <p:cNvPr id="13" name="TextBox 12"/>
            <p:cNvSpPr txBox="1"/>
            <p:nvPr/>
          </p:nvSpPr>
          <p:spPr>
            <a:xfrm>
              <a:off x="0" y="1567934"/>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N</a:t>
              </a:r>
              <a:endParaRPr lang="en-US" sz="1400" dirty="0"/>
            </a:p>
          </p:txBody>
        </p:sp>
        <p:sp>
          <p:nvSpPr>
            <p:cNvPr id="14" name="TextBox 13"/>
            <p:cNvSpPr txBox="1"/>
            <p:nvPr/>
          </p:nvSpPr>
          <p:spPr>
            <a:xfrm>
              <a:off x="0" y="836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N</a:t>
              </a:r>
              <a:endParaRPr lang="en-US" sz="1400" dirty="0"/>
            </a:p>
          </p:txBody>
        </p:sp>
        <p:sp>
          <p:nvSpPr>
            <p:cNvPr id="15" name="TextBox 14"/>
            <p:cNvSpPr txBox="1"/>
            <p:nvPr/>
          </p:nvSpPr>
          <p:spPr>
            <a:xfrm>
              <a:off x="-2" y="74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N</a:t>
              </a:r>
              <a:endParaRPr lang="en-US" sz="1400" dirty="0"/>
            </a:p>
          </p:txBody>
        </p:sp>
        <p:sp>
          <p:nvSpPr>
            <p:cNvPr id="16" name="TextBox 15"/>
            <p:cNvSpPr txBox="1"/>
            <p:nvPr/>
          </p:nvSpPr>
          <p:spPr>
            <a:xfrm>
              <a:off x="-2" y="4644415"/>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S</a:t>
              </a:r>
              <a:endParaRPr lang="en-US" sz="1400" dirty="0"/>
            </a:p>
          </p:txBody>
        </p:sp>
        <p:sp>
          <p:nvSpPr>
            <p:cNvPr id="17" name="TextBox 16"/>
            <p:cNvSpPr txBox="1"/>
            <p:nvPr/>
          </p:nvSpPr>
          <p:spPr>
            <a:xfrm>
              <a:off x="0" y="3960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S</a:t>
              </a:r>
              <a:endParaRPr lang="en-US" sz="1400" dirty="0"/>
            </a:p>
          </p:txBody>
        </p:sp>
        <p:sp>
          <p:nvSpPr>
            <p:cNvPr id="18" name="TextBox 17"/>
            <p:cNvSpPr txBox="1"/>
            <p:nvPr/>
          </p:nvSpPr>
          <p:spPr>
            <a:xfrm>
              <a:off x="0" y="3198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S</a:t>
              </a:r>
              <a:endParaRPr lang="en-US" sz="1400" dirty="0"/>
            </a:p>
          </p:txBody>
        </p:sp>
      </p:grpSp>
      <p:grpSp>
        <p:nvGrpSpPr>
          <p:cNvPr id="2" name="Group 1"/>
          <p:cNvGrpSpPr/>
          <p:nvPr/>
        </p:nvGrpSpPr>
        <p:grpSpPr>
          <a:xfrm>
            <a:off x="1066800" y="2133600"/>
            <a:ext cx="7315200" cy="533400"/>
            <a:chOff x="1066800" y="2133600"/>
            <a:chExt cx="7315200" cy="533400"/>
          </a:xfrm>
        </p:grpSpPr>
        <p:sp>
          <p:nvSpPr>
            <p:cNvPr id="28" name="Freeform 27"/>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42900" y="5257800"/>
            <a:ext cx="84963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t>Cooler air from the South also </a:t>
            </a:r>
            <a:r>
              <a:rPr lang="en-US" sz="2800" b="1" dirty="0" smtClean="0"/>
              <a:t>rushes</a:t>
            </a:r>
            <a:r>
              <a:rPr lang="en-US" sz="2800" dirty="0" smtClean="0"/>
              <a:t> to take the place of the rising air. But the spinning of the earth causes the moving air to </a:t>
            </a:r>
            <a:r>
              <a:rPr lang="en-US" sz="2800" b="1" dirty="0" smtClean="0"/>
              <a:t>bend to the left</a:t>
            </a:r>
            <a:r>
              <a:rPr lang="en-US" sz="2800" dirty="0" smtClean="0"/>
              <a:t>.</a:t>
            </a:r>
            <a:endParaRPr lang="en-US" sz="2800" dirty="0"/>
          </a:p>
        </p:txBody>
      </p:sp>
      <p:grpSp>
        <p:nvGrpSpPr>
          <p:cNvPr id="24" name="Group 23"/>
          <p:cNvGrpSpPr/>
          <p:nvPr/>
        </p:nvGrpSpPr>
        <p:grpSpPr>
          <a:xfrm flipV="1">
            <a:off x="1066800" y="3048000"/>
            <a:ext cx="7315200" cy="533400"/>
            <a:chOff x="1066800" y="2133600"/>
            <a:chExt cx="7315200" cy="533400"/>
          </a:xfrm>
        </p:grpSpPr>
        <p:sp>
          <p:nvSpPr>
            <p:cNvPr id="25" name="Freeform 24"/>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757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23902" y="380319"/>
            <a:ext cx="10706102" cy="4877481"/>
            <a:chOff x="-723902" y="74711"/>
            <a:chExt cx="10706102" cy="4877481"/>
          </a:xfrm>
        </p:grpSpPr>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 y="228600"/>
              <a:ext cx="9144001" cy="456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57200" y="2566004"/>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752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990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7702" y="4114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3902" y="3352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 y="2381338"/>
              <a:ext cx="45720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0</a:t>
              </a:r>
              <a:r>
                <a:rPr lang="en-US" sz="1400" dirty="0" smtClean="0">
                  <a:sym typeface="Symbol"/>
                </a:rPr>
                <a:t></a:t>
              </a:r>
              <a:endParaRPr lang="en-US" sz="1400" dirty="0"/>
            </a:p>
          </p:txBody>
        </p:sp>
        <p:sp>
          <p:nvSpPr>
            <p:cNvPr id="13" name="TextBox 12"/>
            <p:cNvSpPr txBox="1"/>
            <p:nvPr/>
          </p:nvSpPr>
          <p:spPr>
            <a:xfrm>
              <a:off x="0" y="1567934"/>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N</a:t>
              </a:r>
              <a:endParaRPr lang="en-US" sz="1400" dirty="0"/>
            </a:p>
          </p:txBody>
        </p:sp>
        <p:sp>
          <p:nvSpPr>
            <p:cNvPr id="14" name="TextBox 13"/>
            <p:cNvSpPr txBox="1"/>
            <p:nvPr/>
          </p:nvSpPr>
          <p:spPr>
            <a:xfrm>
              <a:off x="0" y="836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N</a:t>
              </a:r>
              <a:endParaRPr lang="en-US" sz="1400" dirty="0"/>
            </a:p>
          </p:txBody>
        </p:sp>
        <p:sp>
          <p:nvSpPr>
            <p:cNvPr id="15" name="TextBox 14"/>
            <p:cNvSpPr txBox="1"/>
            <p:nvPr/>
          </p:nvSpPr>
          <p:spPr>
            <a:xfrm>
              <a:off x="-2" y="74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N</a:t>
              </a:r>
              <a:endParaRPr lang="en-US" sz="1400" dirty="0"/>
            </a:p>
          </p:txBody>
        </p:sp>
        <p:sp>
          <p:nvSpPr>
            <p:cNvPr id="16" name="TextBox 15"/>
            <p:cNvSpPr txBox="1"/>
            <p:nvPr/>
          </p:nvSpPr>
          <p:spPr>
            <a:xfrm>
              <a:off x="-2" y="4644415"/>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S</a:t>
              </a:r>
              <a:endParaRPr lang="en-US" sz="1400" dirty="0"/>
            </a:p>
          </p:txBody>
        </p:sp>
        <p:sp>
          <p:nvSpPr>
            <p:cNvPr id="17" name="TextBox 16"/>
            <p:cNvSpPr txBox="1"/>
            <p:nvPr/>
          </p:nvSpPr>
          <p:spPr>
            <a:xfrm>
              <a:off x="0" y="3960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S</a:t>
              </a:r>
              <a:endParaRPr lang="en-US" sz="1400" dirty="0"/>
            </a:p>
          </p:txBody>
        </p:sp>
        <p:sp>
          <p:nvSpPr>
            <p:cNvPr id="18" name="TextBox 17"/>
            <p:cNvSpPr txBox="1"/>
            <p:nvPr/>
          </p:nvSpPr>
          <p:spPr>
            <a:xfrm>
              <a:off x="0" y="3198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S</a:t>
              </a:r>
              <a:endParaRPr lang="en-US" sz="1400" dirty="0"/>
            </a:p>
          </p:txBody>
        </p:sp>
      </p:grpSp>
      <p:sp>
        <p:nvSpPr>
          <p:cNvPr id="3" name="Rectangle 2"/>
          <p:cNvSpPr/>
          <p:nvPr/>
        </p:nvSpPr>
        <p:spPr>
          <a:xfrm>
            <a:off x="3352800" y="5257800"/>
            <a:ext cx="21336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p:cNvGrpSpPr/>
          <p:nvPr/>
        </p:nvGrpSpPr>
        <p:grpSpPr>
          <a:xfrm>
            <a:off x="1066800" y="2133600"/>
            <a:ext cx="7315200" cy="533400"/>
            <a:chOff x="1066800" y="2133600"/>
            <a:chExt cx="7315200" cy="533400"/>
          </a:xfrm>
        </p:grpSpPr>
        <p:sp>
          <p:nvSpPr>
            <p:cNvPr id="28" name="Freeform 27"/>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42900" y="5257800"/>
            <a:ext cx="84963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t>We call these the </a:t>
            </a:r>
            <a:r>
              <a:rPr lang="en-US" sz="2800" b="1" dirty="0" smtClean="0">
                <a:solidFill>
                  <a:srgbClr val="FFFF00"/>
                </a:solidFill>
              </a:rPr>
              <a:t>TRADE WINDS</a:t>
            </a:r>
            <a:r>
              <a:rPr lang="en-US" sz="2800" dirty="0" smtClean="0"/>
              <a:t>. They were used by sailors to travel to other continents to sell and trade goods.</a:t>
            </a:r>
            <a:endParaRPr lang="en-US" sz="2800" dirty="0"/>
          </a:p>
        </p:txBody>
      </p:sp>
      <p:grpSp>
        <p:nvGrpSpPr>
          <p:cNvPr id="24" name="Group 23"/>
          <p:cNvGrpSpPr/>
          <p:nvPr/>
        </p:nvGrpSpPr>
        <p:grpSpPr>
          <a:xfrm flipV="1">
            <a:off x="1066800" y="3048000"/>
            <a:ext cx="7315200" cy="533400"/>
            <a:chOff x="1066800" y="2133600"/>
            <a:chExt cx="7315200" cy="533400"/>
          </a:xfrm>
        </p:grpSpPr>
        <p:sp>
          <p:nvSpPr>
            <p:cNvPr id="25" name="Freeform 24"/>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852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23902" y="380319"/>
            <a:ext cx="10706102" cy="4877481"/>
            <a:chOff x="-723902" y="74711"/>
            <a:chExt cx="10706102" cy="4877481"/>
          </a:xfrm>
        </p:grpSpPr>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 y="228600"/>
              <a:ext cx="9144001" cy="456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57200" y="2566004"/>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752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990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7702" y="4114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3902" y="3352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 y="2381338"/>
              <a:ext cx="45720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0</a:t>
              </a:r>
              <a:r>
                <a:rPr lang="en-US" sz="1400" dirty="0" smtClean="0">
                  <a:sym typeface="Symbol"/>
                </a:rPr>
                <a:t></a:t>
              </a:r>
              <a:endParaRPr lang="en-US" sz="1400" dirty="0"/>
            </a:p>
          </p:txBody>
        </p:sp>
        <p:sp>
          <p:nvSpPr>
            <p:cNvPr id="13" name="TextBox 12"/>
            <p:cNvSpPr txBox="1"/>
            <p:nvPr/>
          </p:nvSpPr>
          <p:spPr>
            <a:xfrm>
              <a:off x="0" y="1567934"/>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N</a:t>
              </a:r>
              <a:endParaRPr lang="en-US" sz="1400" dirty="0"/>
            </a:p>
          </p:txBody>
        </p:sp>
        <p:sp>
          <p:nvSpPr>
            <p:cNvPr id="14" name="TextBox 13"/>
            <p:cNvSpPr txBox="1"/>
            <p:nvPr/>
          </p:nvSpPr>
          <p:spPr>
            <a:xfrm>
              <a:off x="0" y="836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N</a:t>
              </a:r>
              <a:endParaRPr lang="en-US" sz="1400" dirty="0"/>
            </a:p>
          </p:txBody>
        </p:sp>
        <p:sp>
          <p:nvSpPr>
            <p:cNvPr id="15" name="TextBox 14"/>
            <p:cNvSpPr txBox="1"/>
            <p:nvPr/>
          </p:nvSpPr>
          <p:spPr>
            <a:xfrm>
              <a:off x="-2" y="74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N</a:t>
              </a:r>
              <a:endParaRPr lang="en-US" sz="1400" dirty="0"/>
            </a:p>
          </p:txBody>
        </p:sp>
        <p:sp>
          <p:nvSpPr>
            <p:cNvPr id="16" name="TextBox 15"/>
            <p:cNvSpPr txBox="1"/>
            <p:nvPr/>
          </p:nvSpPr>
          <p:spPr>
            <a:xfrm>
              <a:off x="-2" y="4644415"/>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S</a:t>
              </a:r>
              <a:endParaRPr lang="en-US" sz="1400" dirty="0"/>
            </a:p>
          </p:txBody>
        </p:sp>
        <p:sp>
          <p:nvSpPr>
            <p:cNvPr id="17" name="TextBox 16"/>
            <p:cNvSpPr txBox="1"/>
            <p:nvPr/>
          </p:nvSpPr>
          <p:spPr>
            <a:xfrm>
              <a:off x="0" y="3960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S</a:t>
              </a:r>
              <a:endParaRPr lang="en-US" sz="1400" dirty="0"/>
            </a:p>
          </p:txBody>
        </p:sp>
        <p:sp>
          <p:nvSpPr>
            <p:cNvPr id="18" name="TextBox 17"/>
            <p:cNvSpPr txBox="1"/>
            <p:nvPr/>
          </p:nvSpPr>
          <p:spPr>
            <a:xfrm>
              <a:off x="0" y="3198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S</a:t>
              </a:r>
              <a:endParaRPr lang="en-US" sz="1400" dirty="0"/>
            </a:p>
          </p:txBody>
        </p:sp>
      </p:grpSp>
      <p:grpSp>
        <p:nvGrpSpPr>
          <p:cNvPr id="2" name="Group 1"/>
          <p:cNvGrpSpPr/>
          <p:nvPr/>
        </p:nvGrpSpPr>
        <p:grpSpPr>
          <a:xfrm>
            <a:off x="1066800" y="2133600"/>
            <a:ext cx="7315200" cy="533400"/>
            <a:chOff x="1066800" y="2133600"/>
            <a:chExt cx="7315200" cy="533400"/>
          </a:xfrm>
        </p:grpSpPr>
        <p:sp>
          <p:nvSpPr>
            <p:cNvPr id="28" name="Freeform 27"/>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42900" y="5527427"/>
            <a:ext cx="84963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t>Farther North, the air is sinking, but still bent to the right!</a:t>
            </a:r>
            <a:endParaRPr lang="en-US" sz="2800" dirty="0"/>
          </a:p>
        </p:txBody>
      </p:sp>
      <p:grpSp>
        <p:nvGrpSpPr>
          <p:cNvPr id="24" name="Group 23"/>
          <p:cNvGrpSpPr/>
          <p:nvPr/>
        </p:nvGrpSpPr>
        <p:grpSpPr>
          <a:xfrm flipV="1">
            <a:off x="1066800" y="3048000"/>
            <a:ext cx="7315200" cy="533400"/>
            <a:chOff x="1066800" y="2133600"/>
            <a:chExt cx="7315200" cy="533400"/>
          </a:xfrm>
        </p:grpSpPr>
        <p:sp>
          <p:nvSpPr>
            <p:cNvPr id="25" name="Freeform 24"/>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066800" y="1447800"/>
            <a:ext cx="7315200" cy="533400"/>
            <a:chOff x="1066800" y="1447800"/>
            <a:chExt cx="7315200" cy="533400"/>
          </a:xfrm>
        </p:grpSpPr>
        <p:sp>
          <p:nvSpPr>
            <p:cNvPr id="34" name="Freeform 33"/>
            <p:cNvSpPr/>
            <p:nvPr/>
          </p:nvSpPr>
          <p:spPr>
            <a:xfrm flipH="1" flipV="1">
              <a:off x="1066800" y="14478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flipH="1" flipV="1">
              <a:off x="2286000" y="14944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flipH="1" flipV="1">
              <a:off x="3581400" y="14944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flipH="1" flipV="1">
              <a:off x="4902390" y="14955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flipH="1" flipV="1">
              <a:off x="6248400" y="14944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flipH="1" flipV="1">
              <a:off x="7620000" y="15091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2536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23902" y="380319"/>
            <a:ext cx="10706102" cy="4877481"/>
            <a:chOff x="-723902" y="74711"/>
            <a:chExt cx="10706102" cy="4877481"/>
          </a:xfrm>
        </p:grpSpPr>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 y="228600"/>
              <a:ext cx="9144001" cy="456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57200" y="2566004"/>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752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990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7702" y="4114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3902" y="3352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 y="2381338"/>
              <a:ext cx="45720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0</a:t>
              </a:r>
              <a:r>
                <a:rPr lang="en-US" sz="1400" dirty="0" smtClean="0">
                  <a:sym typeface="Symbol"/>
                </a:rPr>
                <a:t></a:t>
              </a:r>
              <a:endParaRPr lang="en-US" sz="1400" dirty="0"/>
            </a:p>
          </p:txBody>
        </p:sp>
        <p:sp>
          <p:nvSpPr>
            <p:cNvPr id="13" name="TextBox 12"/>
            <p:cNvSpPr txBox="1"/>
            <p:nvPr/>
          </p:nvSpPr>
          <p:spPr>
            <a:xfrm>
              <a:off x="0" y="1567934"/>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N</a:t>
              </a:r>
              <a:endParaRPr lang="en-US" sz="1400" dirty="0"/>
            </a:p>
          </p:txBody>
        </p:sp>
        <p:sp>
          <p:nvSpPr>
            <p:cNvPr id="14" name="TextBox 13"/>
            <p:cNvSpPr txBox="1"/>
            <p:nvPr/>
          </p:nvSpPr>
          <p:spPr>
            <a:xfrm>
              <a:off x="0" y="836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N</a:t>
              </a:r>
              <a:endParaRPr lang="en-US" sz="1400" dirty="0"/>
            </a:p>
          </p:txBody>
        </p:sp>
        <p:sp>
          <p:nvSpPr>
            <p:cNvPr id="15" name="TextBox 14"/>
            <p:cNvSpPr txBox="1"/>
            <p:nvPr/>
          </p:nvSpPr>
          <p:spPr>
            <a:xfrm>
              <a:off x="-2" y="74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N</a:t>
              </a:r>
              <a:endParaRPr lang="en-US" sz="1400" dirty="0"/>
            </a:p>
          </p:txBody>
        </p:sp>
        <p:sp>
          <p:nvSpPr>
            <p:cNvPr id="16" name="TextBox 15"/>
            <p:cNvSpPr txBox="1"/>
            <p:nvPr/>
          </p:nvSpPr>
          <p:spPr>
            <a:xfrm>
              <a:off x="-2" y="4644415"/>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S</a:t>
              </a:r>
              <a:endParaRPr lang="en-US" sz="1400" dirty="0"/>
            </a:p>
          </p:txBody>
        </p:sp>
        <p:sp>
          <p:nvSpPr>
            <p:cNvPr id="17" name="TextBox 16"/>
            <p:cNvSpPr txBox="1"/>
            <p:nvPr/>
          </p:nvSpPr>
          <p:spPr>
            <a:xfrm>
              <a:off x="0" y="3960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S</a:t>
              </a:r>
              <a:endParaRPr lang="en-US" sz="1400" dirty="0"/>
            </a:p>
          </p:txBody>
        </p:sp>
        <p:sp>
          <p:nvSpPr>
            <p:cNvPr id="18" name="TextBox 17"/>
            <p:cNvSpPr txBox="1"/>
            <p:nvPr/>
          </p:nvSpPr>
          <p:spPr>
            <a:xfrm>
              <a:off x="0" y="3198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S</a:t>
              </a:r>
              <a:endParaRPr lang="en-US" sz="1400" dirty="0"/>
            </a:p>
          </p:txBody>
        </p:sp>
      </p:grpSp>
      <p:grpSp>
        <p:nvGrpSpPr>
          <p:cNvPr id="2" name="Group 1"/>
          <p:cNvGrpSpPr/>
          <p:nvPr/>
        </p:nvGrpSpPr>
        <p:grpSpPr>
          <a:xfrm>
            <a:off x="1066800" y="2133600"/>
            <a:ext cx="7315200" cy="533400"/>
            <a:chOff x="1066800" y="2133600"/>
            <a:chExt cx="7315200" cy="533400"/>
          </a:xfrm>
        </p:grpSpPr>
        <p:sp>
          <p:nvSpPr>
            <p:cNvPr id="28" name="Freeform 27"/>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42900" y="5297801"/>
            <a:ext cx="84963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t>Farther South, the air is sinking, but bends to the left!</a:t>
            </a:r>
          </a:p>
          <a:p>
            <a:pPr algn="ctr"/>
            <a:r>
              <a:rPr lang="en-US" sz="2800" dirty="0" smtClean="0"/>
              <a:t>These Orange Arrows are </a:t>
            </a:r>
            <a:r>
              <a:rPr lang="en-US" sz="2800" b="1" dirty="0" smtClean="0">
                <a:solidFill>
                  <a:schemeClr val="accent6">
                    <a:lumMod val="75000"/>
                  </a:schemeClr>
                </a:solidFill>
              </a:rPr>
              <a:t>PREVAILING WESTERLIES</a:t>
            </a:r>
            <a:r>
              <a:rPr lang="en-US" sz="2800" dirty="0"/>
              <a:t> </a:t>
            </a:r>
            <a:r>
              <a:rPr lang="en-US" sz="2800" dirty="0" smtClean="0"/>
              <a:t>because these winds come from the west.</a:t>
            </a:r>
            <a:endParaRPr lang="en-US" sz="2800" dirty="0"/>
          </a:p>
        </p:txBody>
      </p:sp>
      <p:grpSp>
        <p:nvGrpSpPr>
          <p:cNvPr id="24" name="Group 23"/>
          <p:cNvGrpSpPr/>
          <p:nvPr/>
        </p:nvGrpSpPr>
        <p:grpSpPr>
          <a:xfrm flipV="1">
            <a:off x="1066800" y="3048000"/>
            <a:ext cx="7315200" cy="533400"/>
            <a:chOff x="1066800" y="2133600"/>
            <a:chExt cx="7315200" cy="533400"/>
          </a:xfrm>
        </p:grpSpPr>
        <p:sp>
          <p:nvSpPr>
            <p:cNvPr id="25" name="Freeform 24"/>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066800" y="1447800"/>
            <a:ext cx="7315200" cy="533400"/>
            <a:chOff x="1066800" y="1447800"/>
            <a:chExt cx="7315200" cy="533400"/>
          </a:xfrm>
        </p:grpSpPr>
        <p:sp>
          <p:nvSpPr>
            <p:cNvPr id="34" name="Freeform 33"/>
            <p:cNvSpPr/>
            <p:nvPr/>
          </p:nvSpPr>
          <p:spPr>
            <a:xfrm flipH="1" flipV="1">
              <a:off x="1066800" y="14478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flipH="1" flipV="1">
              <a:off x="2286000" y="14944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flipH="1" flipV="1">
              <a:off x="3581400" y="14944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flipH="1" flipV="1">
              <a:off x="4902390" y="14955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flipH="1" flipV="1">
              <a:off x="6248400" y="14944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flipH="1" flipV="1">
              <a:off x="7620000" y="15091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flipV="1">
            <a:off x="1104900" y="3733800"/>
            <a:ext cx="7315200" cy="533400"/>
            <a:chOff x="1066800" y="1447800"/>
            <a:chExt cx="7315200" cy="533400"/>
          </a:xfrm>
        </p:grpSpPr>
        <p:sp>
          <p:nvSpPr>
            <p:cNvPr id="46" name="Freeform 45"/>
            <p:cNvSpPr/>
            <p:nvPr/>
          </p:nvSpPr>
          <p:spPr>
            <a:xfrm flipH="1" flipV="1">
              <a:off x="1066800" y="14478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flipH="1" flipV="1">
              <a:off x="2286000" y="14944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flipH="1" flipV="1">
              <a:off x="3581400" y="14944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flipH="1" flipV="1">
              <a:off x="4902390" y="14955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flipH="1" flipV="1">
              <a:off x="6248400" y="14944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flipH="1" flipV="1">
              <a:off x="7620000" y="15091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71231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23902" y="380319"/>
            <a:ext cx="10706102" cy="4877481"/>
            <a:chOff x="-723902" y="74711"/>
            <a:chExt cx="10706102" cy="4877481"/>
          </a:xfrm>
        </p:grpSpPr>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 y="228600"/>
              <a:ext cx="9144001" cy="456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57200" y="2566004"/>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752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990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7702" y="4114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3902" y="3352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 y="2381338"/>
              <a:ext cx="45720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0</a:t>
              </a:r>
              <a:r>
                <a:rPr lang="en-US" sz="1400" dirty="0" smtClean="0">
                  <a:sym typeface="Symbol"/>
                </a:rPr>
                <a:t></a:t>
              </a:r>
              <a:endParaRPr lang="en-US" sz="1400" dirty="0"/>
            </a:p>
          </p:txBody>
        </p:sp>
        <p:sp>
          <p:nvSpPr>
            <p:cNvPr id="13" name="TextBox 12"/>
            <p:cNvSpPr txBox="1"/>
            <p:nvPr/>
          </p:nvSpPr>
          <p:spPr>
            <a:xfrm>
              <a:off x="0" y="1567934"/>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N</a:t>
              </a:r>
              <a:endParaRPr lang="en-US" sz="1400" dirty="0"/>
            </a:p>
          </p:txBody>
        </p:sp>
        <p:sp>
          <p:nvSpPr>
            <p:cNvPr id="14" name="TextBox 13"/>
            <p:cNvSpPr txBox="1"/>
            <p:nvPr/>
          </p:nvSpPr>
          <p:spPr>
            <a:xfrm>
              <a:off x="0" y="836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N</a:t>
              </a:r>
              <a:endParaRPr lang="en-US" sz="1400" dirty="0"/>
            </a:p>
          </p:txBody>
        </p:sp>
        <p:sp>
          <p:nvSpPr>
            <p:cNvPr id="15" name="TextBox 14"/>
            <p:cNvSpPr txBox="1"/>
            <p:nvPr/>
          </p:nvSpPr>
          <p:spPr>
            <a:xfrm>
              <a:off x="-2" y="74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N</a:t>
              </a:r>
              <a:endParaRPr lang="en-US" sz="1400" dirty="0"/>
            </a:p>
          </p:txBody>
        </p:sp>
        <p:sp>
          <p:nvSpPr>
            <p:cNvPr id="16" name="TextBox 15"/>
            <p:cNvSpPr txBox="1"/>
            <p:nvPr/>
          </p:nvSpPr>
          <p:spPr>
            <a:xfrm>
              <a:off x="-2" y="4644415"/>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S</a:t>
              </a:r>
              <a:endParaRPr lang="en-US" sz="1400" dirty="0"/>
            </a:p>
          </p:txBody>
        </p:sp>
        <p:sp>
          <p:nvSpPr>
            <p:cNvPr id="17" name="TextBox 16"/>
            <p:cNvSpPr txBox="1"/>
            <p:nvPr/>
          </p:nvSpPr>
          <p:spPr>
            <a:xfrm>
              <a:off x="0" y="3960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S</a:t>
              </a:r>
              <a:endParaRPr lang="en-US" sz="1400" dirty="0"/>
            </a:p>
          </p:txBody>
        </p:sp>
        <p:sp>
          <p:nvSpPr>
            <p:cNvPr id="18" name="TextBox 17"/>
            <p:cNvSpPr txBox="1"/>
            <p:nvPr/>
          </p:nvSpPr>
          <p:spPr>
            <a:xfrm>
              <a:off x="0" y="3198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S</a:t>
              </a:r>
              <a:endParaRPr lang="en-US" sz="1400" dirty="0"/>
            </a:p>
          </p:txBody>
        </p:sp>
      </p:grpSp>
      <p:grpSp>
        <p:nvGrpSpPr>
          <p:cNvPr id="2" name="Group 1"/>
          <p:cNvGrpSpPr/>
          <p:nvPr/>
        </p:nvGrpSpPr>
        <p:grpSpPr>
          <a:xfrm>
            <a:off x="1066800" y="2133600"/>
            <a:ext cx="7315200" cy="533400"/>
            <a:chOff x="1066800" y="2133600"/>
            <a:chExt cx="7315200" cy="533400"/>
          </a:xfrm>
        </p:grpSpPr>
        <p:sp>
          <p:nvSpPr>
            <p:cNvPr id="28" name="Freeform 27"/>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42900" y="5527427"/>
            <a:ext cx="84963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t>At the North Pole cold air wants to move toward the equator, but it is bent to the right.</a:t>
            </a:r>
            <a:endParaRPr lang="en-US" sz="2800" dirty="0"/>
          </a:p>
        </p:txBody>
      </p:sp>
      <p:grpSp>
        <p:nvGrpSpPr>
          <p:cNvPr id="24" name="Group 23"/>
          <p:cNvGrpSpPr/>
          <p:nvPr/>
        </p:nvGrpSpPr>
        <p:grpSpPr>
          <a:xfrm flipV="1">
            <a:off x="1066800" y="3048000"/>
            <a:ext cx="7315200" cy="533400"/>
            <a:chOff x="1066800" y="2133600"/>
            <a:chExt cx="7315200" cy="533400"/>
          </a:xfrm>
        </p:grpSpPr>
        <p:sp>
          <p:nvSpPr>
            <p:cNvPr id="25" name="Freeform 24"/>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066800" y="1447800"/>
            <a:ext cx="7315200" cy="533400"/>
            <a:chOff x="1066800" y="1447800"/>
            <a:chExt cx="7315200" cy="533400"/>
          </a:xfrm>
        </p:grpSpPr>
        <p:sp>
          <p:nvSpPr>
            <p:cNvPr id="34" name="Freeform 33"/>
            <p:cNvSpPr/>
            <p:nvPr/>
          </p:nvSpPr>
          <p:spPr>
            <a:xfrm flipH="1" flipV="1">
              <a:off x="1066800" y="14478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flipH="1" flipV="1">
              <a:off x="2286000" y="14944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flipH="1" flipV="1">
              <a:off x="3581400" y="14944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flipH="1" flipV="1">
              <a:off x="4902390" y="14955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flipH="1" flipV="1">
              <a:off x="6248400" y="14944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flipH="1" flipV="1">
              <a:off x="7620000" y="15091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flipV="1">
            <a:off x="1104900" y="3733800"/>
            <a:ext cx="7315200" cy="533400"/>
            <a:chOff x="1066800" y="1447800"/>
            <a:chExt cx="7315200" cy="533400"/>
          </a:xfrm>
        </p:grpSpPr>
        <p:sp>
          <p:nvSpPr>
            <p:cNvPr id="46" name="Freeform 45"/>
            <p:cNvSpPr/>
            <p:nvPr/>
          </p:nvSpPr>
          <p:spPr>
            <a:xfrm flipH="1" flipV="1">
              <a:off x="1066800" y="14478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flipH="1" flipV="1">
              <a:off x="2286000" y="14944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flipH="1" flipV="1">
              <a:off x="3581400" y="14944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flipH="1" flipV="1">
              <a:off x="4902390" y="14955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flipH="1" flipV="1">
              <a:off x="6248400" y="14944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flipH="1" flipV="1">
              <a:off x="7620000" y="15091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104900" y="526246"/>
            <a:ext cx="7315200" cy="533400"/>
            <a:chOff x="1066800" y="2133600"/>
            <a:chExt cx="7315200" cy="533400"/>
          </a:xfrm>
        </p:grpSpPr>
        <p:sp>
          <p:nvSpPr>
            <p:cNvPr id="53" name="Freeform 52"/>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1468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you noticed about these Pacific Typhoons?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447800"/>
            <a:ext cx="3626909" cy="272018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571" y="1447800"/>
            <a:ext cx="4080272" cy="27201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009" y="3962400"/>
            <a:ext cx="4343400" cy="2895600"/>
          </a:xfrm>
          <a:prstGeom prst="rect">
            <a:avLst/>
          </a:prstGeom>
        </p:spPr>
      </p:pic>
    </p:spTree>
    <p:extLst>
      <p:ext uri="{BB962C8B-B14F-4D97-AF65-F5344CB8AC3E}">
        <p14:creationId xmlns:p14="http://schemas.microsoft.com/office/powerpoint/2010/main" val="32513352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23902" y="380319"/>
            <a:ext cx="10706102" cy="4877481"/>
            <a:chOff x="-723902" y="74711"/>
            <a:chExt cx="10706102" cy="4877481"/>
          </a:xfrm>
        </p:grpSpPr>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 y="228600"/>
              <a:ext cx="9144001" cy="456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57200" y="2566004"/>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752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9906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7702" y="4114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3902" y="3352800"/>
              <a:ext cx="10439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 y="2381338"/>
              <a:ext cx="45720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0</a:t>
              </a:r>
              <a:r>
                <a:rPr lang="en-US" sz="1400" dirty="0" smtClean="0">
                  <a:sym typeface="Symbol"/>
                </a:rPr>
                <a:t></a:t>
              </a:r>
              <a:endParaRPr lang="en-US" sz="1400" dirty="0"/>
            </a:p>
          </p:txBody>
        </p:sp>
        <p:sp>
          <p:nvSpPr>
            <p:cNvPr id="13" name="TextBox 12"/>
            <p:cNvSpPr txBox="1"/>
            <p:nvPr/>
          </p:nvSpPr>
          <p:spPr>
            <a:xfrm>
              <a:off x="0" y="1567934"/>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N</a:t>
              </a:r>
              <a:endParaRPr lang="en-US" sz="1400" dirty="0"/>
            </a:p>
          </p:txBody>
        </p:sp>
        <p:sp>
          <p:nvSpPr>
            <p:cNvPr id="14" name="TextBox 13"/>
            <p:cNvSpPr txBox="1"/>
            <p:nvPr/>
          </p:nvSpPr>
          <p:spPr>
            <a:xfrm>
              <a:off x="0" y="836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N</a:t>
              </a:r>
              <a:endParaRPr lang="en-US" sz="1400" dirty="0"/>
            </a:p>
          </p:txBody>
        </p:sp>
        <p:sp>
          <p:nvSpPr>
            <p:cNvPr id="15" name="TextBox 14"/>
            <p:cNvSpPr txBox="1"/>
            <p:nvPr/>
          </p:nvSpPr>
          <p:spPr>
            <a:xfrm>
              <a:off x="-2" y="747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N</a:t>
              </a:r>
              <a:endParaRPr lang="en-US" sz="1400" dirty="0"/>
            </a:p>
          </p:txBody>
        </p:sp>
        <p:sp>
          <p:nvSpPr>
            <p:cNvPr id="16" name="TextBox 15"/>
            <p:cNvSpPr txBox="1"/>
            <p:nvPr/>
          </p:nvSpPr>
          <p:spPr>
            <a:xfrm>
              <a:off x="-2" y="4644415"/>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90</a:t>
              </a:r>
              <a:r>
                <a:rPr lang="en-US" sz="1400" dirty="0" smtClean="0">
                  <a:sym typeface="Symbol"/>
                </a:rPr>
                <a:t> S</a:t>
              </a:r>
              <a:endParaRPr lang="en-US" sz="1400" dirty="0"/>
            </a:p>
          </p:txBody>
        </p:sp>
        <p:sp>
          <p:nvSpPr>
            <p:cNvPr id="17" name="TextBox 16"/>
            <p:cNvSpPr txBox="1"/>
            <p:nvPr/>
          </p:nvSpPr>
          <p:spPr>
            <a:xfrm>
              <a:off x="0" y="3960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6</a:t>
              </a:r>
              <a:r>
                <a:rPr lang="en-US" sz="1400" dirty="0" smtClean="0"/>
                <a:t>0</a:t>
              </a:r>
              <a:r>
                <a:rPr lang="en-US" sz="1400" dirty="0" smtClean="0">
                  <a:sym typeface="Symbol"/>
                </a:rPr>
                <a:t> S</a:t>
              </a:r>
              <a:endParaRPr lang="en-US" sz="1400" dirty="0"/>
            </a:p>
          </p:txBody>
        </p:sp>
        <p:sp>
          <p:nvSpPr>
            <p:cNvPr id="18" name="TextBox 17"/>
            <p:cNvSpPr txBox="1"/>
            <p:nvPr/>
          </p:nvSpPr>
          <p:spPr>
            <a:xfrm>
              <a:off x="0" y="3198911"/>
              <a:ext cx="685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t>30</a:t>
              </a:r>
              <a:r>
                <a:rPr lang="en-US" sz="1400" dirty="0" smtClean="0">
                  <a:sym typeface="Symbol"/>
                </a:rPr>
                <a:t> S</a:t>
              </a:r>
              <a:endParaRPr lang="en-US" sz="1400" dirty="0"/>
            </a:p>
          </p:txBody>
        </p:sp>
      </p:grpSp>
      <p:grpSp>
        <p:nvGrpSpPr>
          <p:cNvPr id="2" name="Group 1"/>
          <p:cNvGrpSpPr/>
          <p:nvPr/>
        </p:nvGrpSpPr>
        <p:grpSpPr>
          <a:xfrm>
            <a:off x="1066800" y="2133600"/>
            <a:ext cx="7315200" cy="533400"/>
            <a:chOff x="1066800" y="2133600"/>
            <a:chExt cx="7315200" cy="533400"/>
          </a:xfrm>
        </p:grpSpPr>
        <p:sp>
          <p:nvSpPr>
            <p:cNvPr id="28" name="Freeform 27"/>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42900" y="5257800"/>
            <a:ext cx="84963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t>At the South Pole cold air also wants to move toward the equator, but it is bent to the left. These blue arrows are called </a:t>
            </a:r>
            <a:r>
              <a:rPr lang="en-US" sz="2800" b="1" dirty="0" smtClean="0">
                <a:solidFill>
                  <a:srgbClr val="0070C0"/>
                </a:solidFill>
              </a:rPr>
              <a:t>POLAR EASTERLIES</a:t>
            </a:r>
            <a:r>
              <a:rPr lang="en-US" sz="2800" dirty="0" smtClean="0"/>
              <a:t>.</a:t>
            </a:r>
            <a:endParaRPr lang="en-US" sz="2800" dirty="0"/>
          </a:p>
        </p:txBody>
      </p:sp>
      <p:grpSp>
        <p:nvGrpSpPr>
          <p:cNvPr id="24" name="Group 23"/>
          <p:cNvGrpSpPr/>
          <p:nvPr/>
        </p:nvGrpSpPr>
        <p:grpSpPr>
          <a:xfrm flipV="1">
            <a:off x="1066800" y="3048000"/>
            <a:ext cx="7315200" cy="533400"/>
            <a:chOff x="1066800" y="2133600"/>
            <a:chExt cx="7315200" cy="533400"/>
          </a:xfrm>
        </p:grpSpPr>
        <p:sp>
          <p:nvSpPr>
            <p:cNvPr id="25" name="Freeform 24"/>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FF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066800" y="1447800"/>
            <a:ext cx="7315200" cy="533400"/>
            <a:chOff x="1066800" y="1447800"/>
            <a:chExt cx="7315200" cy="533400"/>
          </a:xfrm>
        </p:grpSpPr>
        <p:sp>
          <p:nvSpPr>
            <p:cNvPr id="34" name="Freeform 33"/>
            <p:cNvSpPr/>
            <p:nvPr/>
          </p:nvSpPr>
          <p:spPr>
            <a:xfrm flipH="1" flipV="1">
              <a:off x="1066800" y="14478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flipH="1" flipV="1">
              <a:off x="2286000" y="14944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flipH="1" flipV="1">
              <a:off x="3581400" y="14944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flipH="1" flipV="1">
              <a:off x="4902390" y="14955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flipH="1" flipV="1">
              <a:off x="6248400" y="14944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flipH="1" flipV="1">
              <a:off x="7620000" y="15091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flipV="1">
            <a:off x="1104900" y="3733800"/>
            <a:ext cx="7315200" cy="533400"/>
            <a:chOff x="1066800" y="1447800"/>
            <a:chExt cx="7315200" cy="533400"/>
          </a:xfrm>
        </p:grpSpPr>
        <p:sp>
          <p:nvSpPr>
            <p:cNvPr id="46" name="Freeform 45"/>
            <p:cNvSpPr/>
            <p:nvPr/>
          </p:nvSpPr>
          <p:spPr>
            <a:xfrm flipH="1" flipV="1">
              <a:off x="1066800" y="14478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flipH="1" flipV="1">
              <a:off x="2286000" y="14944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flipH="1" flipV="1">
              <a:off x="3581400" y="14944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flipH="1" flipV="1">
              <a:off x="4902390" y="14955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flipH="1" flipV="1">
              <a:off x="6248400" y="14944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flipH="1" flipV="1">
              <a:off x="7620000" y="15091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E86E0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104900" y="526246"/>
            <a:ext cx="7315200" cy="533400"/>
            <a:chOff x="1066800" y="2133600"/>
            <a:chExt cx="7315200" cy="533400"/>
          </a:xfrm>
        </p:grpSpPr>
        <p:sp>
          <p:nvSpPr>
            <p:cNvPr id="53" name="Freeform 52"/>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flipV="1">
            <a:off x="1104900" y="4572000"/>
            <a:ext cx="7315200" cy="533400"/>
            <a:chOff x="1066800" y="2133600"/>
            <a:chExt cx="7315200" cy="533400"/>
          </a:xfrm>
        </p:grpSpPr>
        <p:sp>
          <p:nvSpPr>
            <p:cNvPr id="60" name="Freeform 59"/>
            <p:cNvSpPr/>
            <p:nvPr/>
          </p:nvSpPr>
          <p:spPr>
            <a:xfrm>
              <a:off x="1066800" y="213360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2286000" y="2180280"/>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3581400" y="218027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4902390" y="218131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6248400" y="21802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620000" y="219491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4508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67"/>
          <a:stretch/>
        </p:blipFill>
        <p:spPr bwMode="auto">
          <a:xfrm>
            <a:off x="5675587" y="1066800"/>
            <a:ext cx="3478924" cy="560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Coriolis Effect</a:t>
            </a:r>
            <a:endParaRPr lang="en-US" dirty="0"/>
          </a:p>
        </p:txBody>
      </p:sp>
      <p:sp>
        <p:nvSpPr>
          <p:cNvPr id="3" name="Content Placeholder 2"/>
          <p:cNvSpPr>
            <a:spLocks noGrp="1"/>
          </p:cNvSpPr>
          <p:nvPr>
            <p:ph idx="1"/>
          </p:nvPr>
        </p:nvSpPr>
        <p:spPr>
          <a:xfrm>
            <a:off x="381000" y="1562100"/>
            <a:ext cx="5029200" cy="2681159"/>
          </a:xfrm>
        </p:spPr>
        <p:txBody>
          <a:bodyPr/>
          <a:lstStyle/>
          <a:p>
            <a:pPr marL="0" indent="0" algn="ctr">
              <a:buNone/>
            </a:pPr>
            <a:r>
              <a:rPr lang="en-US" dirty="0" smtClean="0"/>
              <a:t>Temperature differences AND pressure differences create “cells” of air.</a:t>
            </a:r>
          </a:p>
          <a:p>
            <a:pPr marL="0" indent="0" algn="ctr">
              <a:buNone/>
            </a:pPr>
            <a:r>
              <a:rPr lang="en-US" dirty="0" smtClean="0"/>
              <a:t>Warm air rises at the equator and begins to cool.</a:t>
            </a:r>
            <a:endParaRPr lang="en-US" dirty="0"/>
          </a:p>
        </p:txBody>
      </p:sp>
      <p:sp>
        <p:nvSpPr>
          <p:cNvPr id="12" name="Freeform 11"/>
          <p:cNvSpPr/>
          <p:nvPr/>
        </p:nvSpPr>
        <p:spPr>
          <a:xfrm rot="3097685">
            <a:off x="5675587" y="356198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8502315" flipV="1">
            <a:off x="5675587" y="4155713"/>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9722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67"/>
          <a:stretch/>
        </p:blipFill>
        <p:spPr bwMode="auto">
          <a:xfrm>
            <a:off x="5767623" y="1085328"/>
            <a:ext cx="3478924" cy="560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Coriolis Effect</a:t>
            </a:r>
            <a:endParaRPr lang="en-US" dirty="0"/>
          </a:p>
        </p:txBody>
      </p:sp>
      <p:sp>
        <p:nvSpPr>
          <p:cNvPr id="8" name="Content Placeholder 2"/>
          <p:cNvSpPr txBox="1">
            <a:spLocks/>
          </p:cNvSpPr>
          <p:nvPr/>
        </p:nvSpPr>
        <p:spPr>
          <a:xfrm>
            <a:off x="381000" y="1562100"/>
            <a:ext cx="5029200" cy="268115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As the air cools it begins to sink back toward the surface.</a:t>
            </a:r>
          </a:p>
          <a:p>
            <a:pPr marL="0" indent="0" algn="ctr">
              <a:buFont typeface="Arial" panose="020B0604020202020204" pitchFamily="34" charset="0"/>
              <a:buNone/>
            </a:pPr>
            <a:r>
              <a:rPr lang="en-US" dirty="0" smtClean="0"/>
              <a:t>This happens in the Northern and the Southern Hemisphere.</a:t>
            </a:r>
            <a:endParaRPr lang="en-US" dirty="0"/>
          </a:p>
        </p:txBody>
      </p:sp>
      <p:sp>
        <p:nvSpPr>
          <p:cNvPr id="9" name="Freeform 8"/>
          <p:cNvSpPr/>
          <p:nvPr/>
        </p:nvSpPr>
        <p:spPr>
          <a:xfrm rot="3097685">
            <a:off x="5603167" y="356198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8502315" flipV="1">
            <a:off x="5603167" y="4155713"/>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911891" flipH="1" flipV="1">
            <a:off x="6010793" y="2791352"/>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9498713" flipH="1" flipV="1">
            <a:off x="5442293" y="3182479"/>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accent4"/>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9688109" flipH="1">
            <a:off x="6010793" y="4966165"/>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2101287" flipH="1">
            <a:off x="5410200" y="4724400"/>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accent4"/>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3048000" y="3429000"/>
            <a:ext cx="3077046" cy="1905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48000" y="4800600"/>
            <a:ext cx="32004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7200" y="4526340"/>
            <a:ext cx="2590800" cy="1569660"/>
          </a:xfrm>
          <a:prstGeom prst="rect">
            <a:avLst/>
          </a:prstGeom>
          <a:noFill/>
        </p:spPr>
        <p:txBody>
          <a:bodyPr wrap="square" rtlCol="0">
            <a:spAutoFit/>
          </a:bodyPr>
          <a:lstStyle/>
          <a:p>
            <a:pPr algn="ctr"/>
            <a:r>
              <a:rPr lang="en-US" sz="3200" b="1" dirty="0" smtClean="0">
                <a:solidFill>
                  <a:srgbClr val="0070C0"/>
                </a:solidFill>
              </a:rPr>
              <a:t>We call these pockets of air “Hadley Cells”</a:t>
            </a:r>
            <a:endParaRPr lang="en-US" sz="3200" b="1" dirty="0">
              <a:solidFill>
                <a:srgbClr val="0070C0"/>
              </a:solidFill>
            </a:endParaRPr>
          </a:p>
        </p:txBody>
      </p:sp>
    </p:spTree>
    <p:extLst>
      <p:ext uri="{BB962C8B-B14F-4D97-AF65-F5344CB8AC3E}">
        <p14:creationId xmlns:p14="http://schemas.microsoft.com/office/powerpoint/2010/main" val="33932031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67"/>
          <a:stretch/>
        </p:blipFill>
        <p:spPr bwMode="auto">
          <a:xfrm>
            <a:off x="5767623" y="1085328"/>
            <a:ext cx="3478924" cy="560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Coriolis Effect</a:t>
            </a:r>
            <a:endParaRPr lang="en-US" dirty="0"/>
          </a:p>
        </p:txBody>
      </p:sp>
      <p:sp>
        <p:nvSpPr>
          <p:cNvPr id="8" name="Content Placeholder 2"/>
          <p:cNvSpPr txBox="1">
            <a:spLocks/>
          </p:cNvSpPr>
          <p:nvPr/>
        </p:nvSpPr>
        <p:spPr>
          <a:xfrm>
            <a:off x="381000" y="1562100"/>
            <a:ext cx="5029200" cy="177894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Pressure creates a similar set of currents between 30</a:t>
            </a:r>
            <a:r>
              <a:rPr lang="en-US" dirty="0" smtClean="0">
                <a:sym typeface="Symbol"/>
              </a:rPr>
              <a:t></a:t>
            </a:r>
            <a:endParaRPr lang="en-US" dirty="0" smtClean="0"/>
          </a:p>
          <a:p>
            <a:pPr marL="0" indent="0" algn="ctr">
              <a:buFont typeface="Arial" panose="020B0604020202020204" pitchFamily="34" charset="0"/>
              <a:buNone/>
            </a:pPr>
            <a:r>
              <a:rPr lang="en-US" dirty="0" smtClean="0"/>
              <a:t> and 60</a:t>
            </a:r>
            <a:r>
              <a:rPr lang="en-US" dirty="0" smtClean="0">
                <a:sym typeface="Symbol"/>
              </a:rPr>
              <a:t></a:t>
            </a:r>
            <a:endParaRPr lang="en-US" dirty="0"/>
          </a:p>
        </p:txBody>
      </p:sp>
      <p:sp>
        <p:nvSpPr>
          <p:cNvPr id="9" name="Freeform 8"/>
          <p:cNvSpPr/>
          <p:nvPr/>
        </p:nvSpPr>
        <p:spPr>
          <a:xfrm rot="3097685">
            <a:off x="5603167" y="356198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8502315" flipV="1">
            <a:off x="5603167" y="4155713"/>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911891" flipH="1" flipV="1">
            <a:off x="6010793" y="2791352"/>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9498713" flipH="1" flipV="1">
            <a:off x="5442293" y="3182479"/>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9688109" flipH="1">
            <a:off x="6010793" y="4966165"/>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2101287" flipH="1">
            <a:off x="5410200" y="4724400"/>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71600" y="3429000"/>
            <a:ext cx="2590800" cy="1569660"/>
          </a:xfrm>
          <a:prstGeom prst="rect">
            <a:avLst/>
          </a:prstGeom>
          <a:noFill/>
        </p:spPr>
        <p:txBody>
          <a:bodyPr wrap="square" rtlCol="0">
            <a:spAutoFit/>
          </a:bodyPr>
          <a:lstStyle/>
          <a:p>
            <a:pPr algn="ctr"/>
            <a:r>
              <a:rPr lang="en-US" sz="3200" b="1" dirty="0" smtClean="0">
                <a:solidFill>
                  <a:srgbClr val="0070C0"/>
                </a:solidFill>
              </a:rPr>
              <a:t>We call these pockets of air “</a:t>
            </a:r>
            <a:r>
              <a:rPr lang="en-US" sz="3200" b="1" dirty="0" err="1" smtClean="0">
                <a:solidFill>
                  <a:srgbClr val="0070C0"/>
                </a:solidFill>
              </a:rPr>
              <a:t>Ferrel</a:t>
            </a:r>
            <a:r>
              <a:rPr lang="en-US" sz="3200" b="1" dirty="0" smtClean="0">
                <a:solidFill>
                  <a:srgbClr val="0070C0"/>
                </a:solidFill>
              </a:rPr>
              <a:t> Cells”</a:t>
            </a:r>
            <a:endParaRPr lang="en-US" sz="3200" b="1" dirty="0">
              <a:solidFill>
                <a:srgbClr val="0070C0"/>
              </a:solidFill>
            </a:endParaRPr>
          </a:p>
        </p:txBody>
      </p:sp>
      <p:sp>
        <p:nvSpPr>
          <p:cNvPr id="15" name="Freeform 14"/>
          <p:cNvSpPr/>
          <p:nvPr/>
        </p:nvSpPr>
        <p:spPr>
          <a:xfrm rot="20433028" flipV="1">
            <a:off x="6914855" y="1637395"/>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637287" flipH="1">
            <a:off x="6203760" y="2196301"/>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7794210" flipH="1">
            <a:off x="6202333" y="1684948"/>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7030A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flipV="1">
            <a:off x="6166780" y="5469105"/>
            <a:ext cx="1473095" cy="1150201"/>
            <a:chOff x="4667377" y="5470246"/>
            <a:chExt cx="1473095" cy="1150201"/>
          </a:xfrm>
        </p:grpSpPr>
        <p:sp>
          <p:nvSpPr>
            <p:cNvPr id="21" name="Freeform 20"/>
            <p:cNvSpPr/>
            <p:nvPr/>
          </p:nvSpPr>
          <p:spPr>
            <a:xfrm rot="20433028" flipV="1">
              <a:off x="5378472" y="558945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637287" flipH="1">
              <a:off x="4667377" y="6148364"/>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7794210" flipH="1">
              <a:off x="4665950" y="5637011"/>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7030A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Arrow Connector 3"/>
          <p:cNvCxnSpPr/>
          <p:nvPr/>
        </p:nvCxnSpPr>
        <p:spPr>
          <a:xfrm flipV="1">
            <a:off x="3810000" y="2130119"/>
            <a:ext cx="3048000" cy="21131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810000" y="4882964"/>
            <a:ext cx="3011020" cy="11244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457200" y="5402923"/>
            <a:ext cx="5029200" cy="1294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err="1" smtClean="0"/>
              <a:t>Ferrel</a:t>
            </a:r>
            <a:r>
              <a:rPr lang="en-US" dirty="0" smtClean="0"/>
              <a:t> Cells are smaller and more weak than Hadley Cells</a:t>
            </a:r>
            <a:endParaRPr lang="en-US" dirty="0"/>
          </a:p>
        </p:txBody>
      </p:sp>
    </p:spTree>
    <p:extLst>
      <p:ext uri="{BB962C8B-B14F-4D97-AF65-F5344CB8AC3E}">
        <p14:creationId xmlns:p14="http://schemas.microsoft.com/office/powerpoint/2010/main" val="697026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67"/>
          <a:stretch/>
        </p:blipFill>
        <p:spPr bwMode="auto">
          <a:xfrm>
            <a:off x="5767623" y="539054"/>
            <a:ext cx="3478924" cy="560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Coriolis Effect</a:t>
            </a:r>
            <a:endParaRPr lang="en-US" dirty="0"/>
          </a:p>
        </p:txBody>
      </p:sp>
      <p:sp>
        <p:nvSpPr>
          <p:cNvPr id="8" name="Content Placeholder 2"/>
          <p:cNvSpPr txBox="1">
            <a:spLocks/>
          </p:cNvSpPr>
          <p:nvPr/>
        </p:nvSpPr>
        <p:spPr>
          <a:xfrm>
            <a:off x="381000" y="1417638"/>
            <a:ext cx="5029200" cy="192340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The air at 60</a:t>
            </a:r>
            <a:r>
              <a:rPr lang="en-US" dirty="0" smtClean="0">
                <a:sym typeface="Symbol"/>
              </a:rPr>
              <a:t></a:t>
            </a:r>
            <a:r>
              <a:rPr lang="en-US" dirty="0" smtClean="0"/>
              <a:t> is warmer than the air at 90</a:t>
            </a:r>
            <a:r>
              <a:rPr lang="en-US" dirty="0" smtClean="0">
                <a:sym typeface="Symbol"/>
              </a:rPr>
              <a:t></a:t>
            </a:r>
            <a:r>
              <a:rPr lang="en-US" dirty="0" smtClean="0"/>
              <a:t>, so this creates a third, very small air current.</a:t>
            </a:r>
            <a:endParaRPr lang="en-US" dirty="0"/>
          </a:p>
        </p:txBody>
      </p:sp>
      <p:sp>
        <p:nvSpPr>
          <p:cNvPr id="9" name="Freeform 8"/>
          <p:cNvSpPr/>
          <p:nvPr/>
        </p:nvSpPr>
        <p:spPr>
          <a:xfrm rot="3097685">
            <a:off x="5603167" y="3015714"/>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8502315" flipV="1">
            <a:off x="5603167" y="3609439"/>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911891" flipH="1" flipV="1">
            <a:off x="6010793" y="224507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9498713" flipH="1" flipV="1">
            <a:off x="5442293" y="2636205"/>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9688109" flipH="1">
            <a:off x="6010793" y="4419891"/>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2101287" flipH="1">
            <a:off x="5410200" y="4178126"/>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47800" y="3567397"/>
            <a:ext cx="2590800" cy="1077218"/>
          </a:xfrm>
          <a:prstGeom prst="rect">
            <a:avLst/>
          </a:prstGeom>
          <a:noFill/>
        </p:spPr>
        <p:txBody>
          <a:bodyPr wrap="square" rtlCol="0">
            <a:spAutoFit/>
          </a:bodyPr>
          <a:lstStyle/>
          <a:p>
            <a:pPr algn="ctr"/>
            <a:r>
              <a:rPr lang="en-US" sz="3200" b="1" dirty="0" smtClean="0">
                <a:solidFill>
                  <a:srgbClr val="0070C0"/>
                </a:solidFill>
              </a:rPr>
              <a:t>These are “Polar Cells”</a:t>
            </a:r>
            <a:endParaRPr lang="en-US" sz="3200" b="1" dirty="0">
              <a:solidFill>
                <a:srgbClr val="0070C0"/>
              </a:solidFill>
            </a:endParaRPr>
          </a:p>
        </p:txBody>
      </p:sp>
      <p:sp>
        <p:nvSpPr>
          <p:cNvPr id="15" name="Freeform 14"/>
          <p:cNvSpPr/>
          <p:nvPr/>
        </p:nvSpPr>
        <p:spPr>
          <a:xfrm rot="20433028" flipV="1">
            <a:off x="6914855" y="1091121"/>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637287" flipH="1">
            <a:off x="6203760" y="165002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7794210" flipH="1">
            <a:off x="6202333" y="1138674"/>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flipV="1">
            <a:off x="6166780" y="4922831"/>
            <a:ext cx="1473095" cy="1150201"/>
            <a:chOff x="4667377" y="5470246"/>
            <a:chExt cx="1473095" cy="1150201"/>
          </a:xfrm>
        </p:grpSpPr>
        <p:sp>
          <p:nvSpPr>
            <p:cNvPr id="21" name="Freeform 20"/>
            <p:cNvSpPr/>
            <p:nvPr/>
          </p:nvSpPr>
          <p:spPr>
            <a:xfrm rot="20433028" flipV="1">
              <a:off x="5378472" y="558945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637287" flipH="1">
              <a:off x="4667377" y="6148364"/>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7794210" flipH="1">
              <a:off x="4665950" y="5637011"/>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Arrow Connector 3"/>
          <p:cNvCxnSpPr/>
          <p:nvPr/>
        </p:nvCxnSpPr>
        <p:spPr>
          <a:xfrm flipV="1">
            <a:off x="3810000" y="728438"/>
            <a:ext cx="4551457" cy="32916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829050" y="4272008"/>
            <a:ext cx="4434834" cy="1856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381000" y="4875687"/>
            <a:ext cx="5029200" cy="1294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Polar cells are very weak.</a:t>
            </a:r>
            <a:endParaRPr lang="en-US" dirty="0"/>
          </a:p>
        </p:txBody>
      </p:sp>
      <p:sp>
        <p:nvSpPr>
          <p:cNvPr id="27" name="Freeform 26"/>
          <p:cNvSpPr/>
          <p:nvPr/>
        </p:nvSpPr>
        <p:spPr>
          <a:xfrm rot="6318404">
            <a:off x="7389107" y="665764"/>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4514145" flipH="1" flipV="1">
            <a:off x="8305800" y="492397"/>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1411438" flipH="1" flipV="1">
            <a:off x="7674547" y="251998"/>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7030A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5281596" flipV="1">
            <a:off x="7291534" y="5892661"/>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rot="17085855" flipH="1">
            <a:off x="8208227" y="6066028"/>
            <a:ext cx="762000" cy="472083"/>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20188562" flipH="1">
            <a:off x="7576974" y="6399934"/>
            <a:ext cx="650660" cy="317129"/>
          </a:xfrm>
          <a:custGeom>
            <a:avLst/>
            <a:gdLst>
              <a:gd name="connsiteX0" fmla="*/ 0 w 833438"/>
              <a:gd name="connsiteY0" fmla="*/ 0 h 30956"/>
              <a:gd name="connsiteX1" fmla="*/ 0 w 833438"/>
              <a:gd name="connsiteY1" fmla="*/ 0 h 30956"/>
              <a:gd name="connsiteX2" fmla="*/ 164307 w 833438"/>
              <a:gd name="connsiteY2" fmla="*/ 2381 h 30956"/>
              <a:gd name="connsiteX3" fmla="*/ 214313 w 833438"/>
              <a:gd name="connsiteY3" fmla="*/ 14287 h 30956"/>
              <a:gd name="connsiteX4" fmla="*/ 280988 w 833438"/>
              <a:gd name="connsiteY4" fmla="*/ 21431 h 30956"/>
              <a:gd name="connsiteX5" fmla="*/ 307182 w 833438"/>
              <a:gd name="connsiteY5" fmla="*/ 26194 h 30956"/>
              <a:gd name="connsiteX6" fmla="*/ 338138 w 833438"/>
              <a:gd name="connsiteY6" fmla="*/ 28575 h 30956"/>
              <a:gd name="connsiteX7" fmla="*/ 540544 w 833438"/>
              <a:gd name="connsiteY7" fmla="*/ 30956 h 30956"/>
              <a:gd name="connsiteX8" fmla="*/ 707232 w 833438"/>
              <a:gd name="connsiteY8" fmla="*/ 28575 h 30956"/>
              <a:gd name="connsiteX9" fmla="*/ 716757 w 833438"/>
              <a:gd name="connsiteY9" fmla="*/ 26194 h 30956"/>
              <a:gd name="connsiteX10" fmla="*/ 733425 w 833438"/>
              <a:gd name="connsiteY10" fmla="*/ 23812 h 30956"/>
              <a:gd name="connsiteX11" fmla="*/ 740569 w 833438"/>
              <a:gd name="connsiteY11" fmla="*/ 21431 h 30956"/>
              <a:gd name="connsiteX12" fmla="*/ 833438 w 833438"/>
              <a:gd name="connsiteY12" fmla="*/ 19050 h 30956"/>
              <a:gd name="connsiteX0" fmla="*/ 40481 w 873919"/>
              <a:gd name="connsiteY0" fmla="*/ 0 h 30956"/>
              <a:gd name="connsiteX1" fmla="*/ 0 w 873919"/>
              <a:gd name="connsiteY1" fmla="*/ 14288 h 30956"/>
              <a:gd name="connsiteX2" fmla="*/ 204788 w 873919"/>
              <a:gd name="connsiteY2" fmla="*/ 2381 h 30956"/>
              <a:gd name="connsiteX3" fmla="*/ 254794 w 873919"/>
              <a:gd name="connsiteY3" fmla="*/ 14287 h 30956"/>
              <a:gd name="connsiteX4" fmla="*/ 321469 w 873919"/>
              <a:gd name="connsiteY4" fmla="*/ 21431 h 30956"/>
              <a:gd name="connsiteX5" fmla="*/ 347663 w 873919"/>
              <a:gd name="connsiteY5" fmla="*/ 26194 h 30956"/>
              <a:gd name="connsiteX6" fmla="*/ 378619 w 873919"/>
              <a:gd name="connsiteY6" fmla="*/ 28575 h 30956"/>
              <a:gd name="connsiteX7" fmla="*/ 581025 w 873919"/>
              <a:gd name="connsiteY7" fmla="*/ 30956 h 30956"/>
              <a:gd name="connsiteX8" fmla="*/ 747713 w 873919"/>
              <a:gd name="connsiteY8" fmla="*/ 28575 h 30956"/>
              <a:gd name="connsiteX9" fmla="*/ 757238 w 873919"/>
              <a:gd name="connsiteY9" fmla="*/ 26194 h 30956"/>
              <a:gd name="connsiteX10" fmla="*/ 773906 w 873919"/>
              <a:gd name="connsiteY10" fmla="*/ 23812 h 30956"/>
              <a:gd name="connsiteX11" fmla="*/ 781050 w 873919"/>
              <a:gd name="connsiteY11" fmla="*/ 21431 h 30956"/>
              <a:gd name="connsiteX12" fmla="*/ 873919 w 873919"/>
              <a:gd name="connsiteY12" fmla="*/ 19050 h 30956"/>
              <a:gd name="connsiteX0" fmla="*/ 48084 w 881522"/>
              <a:gd name="connsiteY0" fmla="*/ 0 h 30956"/>
              <a:gd name="connsiteX1" fmla="*/ 7603 w 881522"/>
              <a:gd name="connsiteY1" fmla="*/ 14288 h 30956"/>
              <a:gd name="connsiteX2" fmla="*/ 212391 w 881522"/>
              <a:gd name="connsiteY2" fmla="*/ 21431 h 30956"/>
              <a:gd name="connsiteX3" fmla="*/ 262397 w 881522"/>
              <a:gd name="connsiteY3" fmla="*/ 14287 h 30956"/>
              <a:gd name="connsiteX4" fmla="*/ 329072 w 881522"/>
              <a:gd name="connsiteY4" fmla="*/ 21431 h 30956"/>
              <a:gd name="connsiteX5" fmla="*/ 355266 w 881522"/>
              <a:gd name="connsiteY5" fmla="*/ 26194 h 30956"/>
              <a:gd name="connsiteX6" fmla="*/ 386222 w 881522"/>
              <a:gd name="connsiteY6" fmla="*/ 28575 h 30956"/>
              <a:gd name="connsiteX7" fmla="*/ 588628 w 881522"/>
              <a:gd name="connsiteY7" fmla="*/ 30956 h 30956"/>
              <a:gd name="connsiteX8" fmla="*/ 755316 w 881522"/>
              <a:gd name="connsiteY8" fmla="*/ 28575 h 30956"/>
              <a:gd name="connsiteX9" fmla="*/ 764841 w 881522"/>
              <a:gd name="connsiteY9" fmla="*/ 26194 h 30956"/>
              <a:gd name="connsiteX10" fmla="*/ 781509 w 881522"/>
              <a:gd name="connsiteY10" fmla="*/ 23812 h 30956"/>
              <a:gd name="connsiteX11" fmla="*/ 788653 w 881522"/>
              <a:gd name="connsiteY11" fmla="*/ 21431 h 30956"/>
              <a:gd name="connsiteX12" fmla="*/ 881522 w 881522"/>
              <a:gd name="connsiteY12" fmla="*/ 19050 h 30956"/>
              <a:gd name="connsiteX0" fmla="*/ 48084 w 881522"/>
              <a:gd name="connsiteY0" fmla="*/ 21495 h 52451"/>
              <a:gd name="connsiteX1" fmla="*/ 7603 w 881522"/>
              <a:gd name="connsiteY1" fmla="*/ 35783 h 52451"/>
              <a:gd name="connsiteX2" fmla="*/ 212391 w 881522"/>
              <a:gd name="connsiteY2" fmla="*/ 42926 h 52451"/>
              <a:gd name="connsiteX3" fmla="*/ 262397 w 881522"/>
              <a:gd name="connsiteY3" fmla="*/ 35782 h 52451"/>
              <a:gd name="connsiteX4" fmla="*/ 343359 w 881522"/>
              <a:gd name="connsiteY4" fmla="*/ 64 h 52451"/>
              <a:gd name="connsiteX5" fmla="*/ 355266 w 881522"/>
              <a:gd name="connsiteY5" fmla="*/ 47689 h 52451"/>
              <a:gd name="connsiteX6" fmla="*/ 386222 w 881522"/>
              <a:gd name="connsiteY6" fmla="*/ 50070 h 52451"/>
              <a:gd name="connsiteX7" fmla="*/ 588628 w 881522"/>
              <a:gd name="connsiteY7" fmla="*/ 52451 h 52451"/>
              <a:gd name="connsiteX8" fmla="*/ 755316 w 881522"/>
              <a:gd name="connsiteY8" fmla="*/ 50070 h 52451"/>
              <a:gd name="connsiteX9" fmla="*/ 764841 w 881522"/>
              <a:gd name="connsiteY9" fmla="*/ 47689 h 52451"/>
              <a:gd name="connsiteX10" fmla="*/ 781509 w 881522"/>
              <a:gd name="connsiteY10" fmla="*/ 45307 h 52451"/>
              <a:gd name="connsiteX11" fmla="*/ 788653 w 881522"/>
              <a:gd name="connsiteY11" fmla="*/ 42926 h 52451"/>
              <a:gd name="connsiteX12" fmla="*/ 881522 w 881522"/>
              <a:gd name="connsiteY12" fmla="*/ 40545 h 52451"/>
              <a:gd name="connsiteX0" fmla="*/ 48084 w 881522"/>
              <a:gd name="connsiteY0" fmla="*/ 67531 h 103810"/>
              <a:gd name="connsiteX1" fmla="*/ 7603 w 881522"/>
              <a:gd name="connsiteY1" fmla="*/ 81819 h 103810"/>
              <a:gd name="connsiteX2" fmla="*/ 212391 w 881522"/>
              <a:gd name="connsiteY2" fmla="*/ 88962 h 103810"/>
              <a:gd name="connsiteX3" fmla="*/ 262397 w 881522"/>
              <a:gd name="connsiteY3" fmla="*/ 81818 h 103810"/>
              <a:gd name="connsiteX4" fmla="*/ 343359 w 881522"/>
              <a:gd name="connsiteY4" fmla="*/ 46100 h 103810"/>
              <a:gd name="connsiteX5" fmla="*/ 414797 w 881522"/>
              <a:gd name="connsiteY5" fmla="*/ 857 h 103810"/>
              <a:gd name="connsiteX6" fmla="*/ 386222 w 881522"/>
              <a:gd name="connsiteY6" fmla="*/ 96106 h 103810"/>
              <a:gd name="connsiteX7" fmla="*/ 588628 w 881522"/>
              <a:gd name="connsiteY7" fmla="*/ 98487 h 103810"/>
              <a:gd name="connsiteX8" fmla="*/ 755316 w 881522"/>
              <a:gd name="connsiteY8" fmla="*/ 96106 h 103810"/>
              <a:gd name="connsiteX9" fmla="*/ 764841 w 881522"/>
              <a:gd name="connsiteY9" fmla="*/ 93725 h 103810"/>
              <a:gd name="connsiteX10" fmla="*/ 781509 w 881522"/>
              <a:gd name="connsiteY10" fmla="*/ 91343 h 103810"/>
              <a:gd name="connsiteX11" fmla="*/ 788653 w 881522"/>
              <a:gd name="connsiteY11" fmla="*/ 88962 h 103810"/>
              <a:gd name="connsiteX12" fmla="*/ 881522 w 881522"/>
              <a:gd name="connsiteY12" fmla="*/ 86581 h 103810"/>
              <a:gd name="connsiteX0" fmla="*/ 48084 w 881522"/>
              <a:gd name="connsiteY0" fmla="*/ 135963 h 166919"/>
              <a:gd name="connsiteX1" fmla="*/ 7603 w 881522"/>
              <a:gd name="connsiteY1" fmla="*/ 150251 h 166919"/>
              <a:gd name="connsiteX2" fmla="*/ 212391 w 881522"/>
              <a:gd name="connsiteY2" fmla="*/ 157394 h 166919"/>
              <a:gd name="connsiteX3" fmla="*/ 262397 w 881522"/>
              <a:gd name="connsiteY3" fmla="*/ 150250 h 166919"/>
              <a:gd name="connsiteX4" fmla="*/ 343359 w 881522"/>
              <a:gd name="connsiteY4" fmla="*/ 114532 h 166919"/>
              <a:gd name="connsiteX5" fmla="*/ 414797 w 881522"/>
              <a:gd name="connsiteY5" fmla="*/ 69289 h 166919"/>
              <a:gd name="connsiteX6" fmla="*/ 498141 w 881522"/>
              <a:gd name="connsiteY6" fmla="*/ 2613 h 166919"/>
              <a:gd name="connsiteX7" fmla="*/ 588628 w 881522"/>
              <a:gd name="connsiteY7" fmla="*/ 166919 h 166919"/>
              <a:gd name="connsiteX8" fmla="*/ 755316 w 881522"/>
              <a:gd name="connsiteY8" fmla="*/ 164538 h 166919"/>
              <a:gd name="connsiteX9" fmla="*/ 764841 w 881522"/>
              <a:gd name="connsiteY9" fmla="*/ 162157 h 166919"/>
              <a:gd name="connsiteX10" fmla="*/ 781509 w 881522"/>
              <a:gd name="connsiteY10" fmla="*/ 159775 h 166919"/>
              <a:gd name="connsiteX11" fmla="*/ 788653 w 881522"/>
              <a:gd name="connsiteY11" fmla="*/ 157394 h 166919"/>
              <a:gd name="connsiteX12" fmla="*/ 881522 w 881522"/>
              <a:gd name="connsiteY12" fmla="*/ 155013 h 166919"/>
              <a:gd name="connsiteX0" fmla="*/ 48084 w 881522"/>
              <a:gd name="connsiteY0" fmla="*/ 261941 h 311383"/>
              <a:gd name="connsiteX1" fmla="*/ 7603 w 881522"/>
              <a:gd name="connsiteY1" fmla="*/ 276229 h 311383"/>
              <a:gd name="connsiteX2" fmla="*/ 212391 w 881522"/>
              <a:gd name="connsiteY2" fmla="*/ 283372 h 311383"/>
              <a:gd name="connsiteX3" fmla="*/ 262397 w 881522"/>
              <a:gd name="connsiteY3" fmla="*/ 276228 h 311383"/>
              <a:gd name="connsiteX4" fmla="*/ 343359 w 881522"/>
              <a:gd name="connsiteY4" fmla="*/ 240510 h 311383"/>
              <a:gd name="connsiteX5" fmla="*/ 414797 w 881522"/>
              <a:gd name="connsiteY5" fmla="*/ 195267 h 311383"/>
              <a:gd name="connsiteX6" fmla="*/ 498141 w 881522"/>
              <a:gd name="connsiteY6" fmla="*/ 128591 h 311383"/>
              <a:gd name="connsiteX7" fmla="*/ 605297 w 881522"/>
              <a:gd name="connsiteY7" fmla="*/ 4 h 311383"/>
              <a:gd name="connsiteX8" fmla="*/ 755316 w 881522"/>
              <a:gd name="connsiteY8" fmla="*/ 290516 h 311383"/>
              <a:gd name="connsiteX9" fmla="*/ 764841 w 881522"/>
              <a:gd name="connsiteY9" fmla="*/ 288135 h 311383"/>
              <a:gd name="connsiteX10" fmla="*/ 781509 w 881522"/>
              <a:gd name="connsiteY10" fmla="*/ 285753 h 311383"/>
              <a:gd name="connsiteX11" fmla="*/ 788653 w 881522"/>
              <a:gd name="connsiteY11" fmla="*/ 283372 h 311383"/>
              <a:gd name="connsiteX12" fmla="*/ 881522 w 881522"/>
              <a:gd name="connsiteY12" fmla="*/ 280991 h 311383"/>
              <a:gd name="connsiteX0" fmla="*/ 48084 w 881522"/>
              <a:gd name="connsiteY0" fmla="*/ 282474 h 331916"/>
              <a:gd name="connsiteX1" fmla="*/ 7603 w 881522"/>
              <a:gd name="connsiteY1" fmla="*/ 296762 h 331916"/>
              <a:gd name="connsiteX2" fmla="*/ 212391 w 881522"/>
              <a:gd name="connsiteY2" fmla="*/ 303905 h 331916"/>
              <a:gd name="connsiteX3" fmla="*/ 262397 w 881522"/>
              <a:gd name="connsiteY3" fmla="*/ 296761 h 331916"/>
              <a:gd name="connsiteX4" fmla="*/ 343359 w 881522"/>
              <a:gd name="connsiteY4" fmla="*/ 261043 h 331916"/>
              <a:gd name="connsiteX5" fmla="*/ 414797 w 881522"/>
              <a:gd name="connsiteY5" fmla="*/ 215800 h 331916"/>
              <a:gd name="connsiteX6" fmla="*/ 498141 w 881522"/>
              <a:gd name="connsiteY6" fmla="*/ 149124 h 331916"/>
              <a:gd name="connsiteX7" fmla="*/ 605297 w 881522"/>
              <a:gd name="connsiteY7" fmla="*/ 20537 h 331916"/>
              <a:gd name="connsiteX8" fmla="*/ 755316 w 881522"/>
              <a:gd name="connsiteY8" fmla="*/ 311049 h 331916"/>
              <a:gd name="connsiteX9" fmla="*/ 764841 w 881522"/>
              <a:gd name="connsiteY9" fmla="*/ 308668 h 331916"/>
              <a:gd name="connsiteX10" fmla="*/ 781509 w 881522"/>
              <a:gd name="connsiteY10" fmla="*/ 306286 h 331916"/>
              <a:gd name="connsiteX11" fmla="*/ 788653 w 881522"/>
              <a:gd name="connsiteY11" fmla="*/ 303905 h 331916"/>
              <a:gd name="connsiteX12" fmla="*/ 881522 w 881522"/>
              <a:gd name="connsiteY12" fmla="*/ 301524 h 331916"/>
              <a:gd name="connsiteX0" fmla="*/ 48084 w 881522"/>
              <a:gd name="connsiteY0" fmla="*/ 298493 h 349169"/>
              <a:gd name="connsiteX1" fmla="*/ 7603 w 881522"/>
              <a:gd name="connsiteY1" fmla="*/ 312781 h 349169"/>
              <a:gd name="connsiteX2" fmla="*/ 212391 w 881522"/>
              <a:gd name="connsiteY2" fmla="*/ 319924 h 349169"/>
              <a:gd name="connsiteX3" fmla="*/ 262397 w 881522"/>
              <a:gd name="connsiteY3" fmla="*/ 312780 h 349169"/>
              <a:gd name="connsiteX4" fmla="*/ 343359 w 881522"/>
              <a:gd name="connsiteY4" fmla="*/ 277062 h 349169"/>
              <a:gd name="connsiteX5" fmla="*/ 414797 w 881522"/>
              <a:gd name="connsiteY5" fmla="*/ 231819 h 349169"/>
              <a:gd name="connsiteX6" fmla="*/ 498141 w 881522"/>
              <a:gd name="connsiteY6" fmla="*/ 165143 h 349169"/>
              <a:gd name="connsiteX7" fmla="*/ 605297 w 881522"/>
              <a:gd name="connsiteY7" fmla="*/ 19887 h 349169"/>
              <a:gd name="connsiteX8" fmla="*/ 755316 w 881522"/>
              <a:gd name="connsiteY8" fmla="*/ 327068 h 349169"/>
              <a:gd name="connsiteX9" fmla="*/ 764841 w 881522"/>
              <a:gd name="connsiteY9" fmla="*/ 324687 h 349169"/>
              <a:gd name="connsiteX10" fmla="*/ 781509 w 881522"/>
              <a:gd name="connsiteY10" fmla="*/ 322305 h 349169"/>
              <a:gd name="connsiteX11" fmla="*/ 788653 w 881522"/>
              <a:gd name="connsiteY11" fmla="*/ 319924 h 349169"/>
              <a:gd name="connsiteX12" fmla="*/ 881522 w 881522"/>
              <a:gd name="connsiteY12" fmla="*/ 317543 h 349169"/>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98141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3359 w 881522"/>
              <a:gd name="connsiteY4" fmla="*/ 286234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48084 w 881522"/>
              <a:gd name="connsiteY0" fmla="*/ 307665 h 359046"/>
              <a:gd name="connsiteX1" fmla="*/ 7603 w 881522"/>
              <a:gd name="connsiteY1" fmla="*/ 321953 h 359046"/>
              <a:gd name="connsiteX2" fmla="*/ 212391 w 881522"/>
              <a:gd name="connsiteY2" fmla="*/ 329096 h 359046"/>
              <a:gd name="connsiteX3" fmla="*/ 262397 w 881522"/>
              <a:gd name="connsiteY3" fmla="*/ 321952 h 359046"/>
              <a:gd name="connsiteX4" fmla="*/ 345741 w 881522"/>
              <a:gd name="connsiteY4" fmla="*/ 295759 h 359046"/>
              <a:gd name="connsiteX5" fmla="*/ 414797 w 881522"/>
              <a:gd name="connsiteY5" fmla="*/ 240991 h 359046"/>
              <a:gd name="connsiteX6" fmla="*/ 488616 w 881522"/>
              <a:gd name="connsiteY6" fmla="*/ 174315 h 359046"/>
              <a:gd name="connsiteX7" fmla="*/ 600534 w 881522"/>
              <a:gd name="connsiteY7" fmla="*/ 19534 h 359046"/>
              <a:gd name="connsiteX8" fmla="*/ 755316 w 881522"/>
              <a:gd name="connsiteY8" fmla="*/ 336240 h 359046"/>
              <a:gd name="connsiteX9" fmla="*/ 764841 w 881522"/>
              <a:gd name="connsiteY9" fmla="*/ 333859 h 359046"/>
              <a:gd name="connsiteX10" fmla="*/ 781509 w 881522"/>
              <a:gd name="connsiteY10" fmla="*/ 331477 h 359046"/>
              <a:gd name="connsiteX11" fmla="*/ 788653 w 881522"/>
              <a:gd name="connsiteY11" fmla="*/ 329096 h 359046"/>
              <a:gd name="connsiteX12" fmla="*/ 881522 w 881522"/>
              <a:gd name="connsiteY12" fmla="*/ 326715 h 359046"/>
              <a:gd name="connsiteX0" fmla="*/ 3190 w 939022"/>
              <a:gd name="connsiteY0" fmla="*/ 319572 h 359046"/>
              <a:gd name="connsiteX1" fmla="*/ 65103 w 939022"/>
              <a:gd name="connsiteY1" fmla="*/ 321953 h 359046"/>
              <a:gd name="connsiteX2" fmla="*/ 269891 w 939022"/>
              <a:gd name="connsiteY2" fmla="*/ 329096 h 359046"/>
              <a:gd name="connsiteX3" fmla="*/ 319897 w 939022"/>
              <a:gd name="connsiteY3" fmla="*/ 321952 h 359046"/>
              <a:gd name="connsiteX4" fmla="*/ 403241 w 939022"/>
              <a:gd name="connsiteY4" fmla="*/ 295759 h 359046"/>
              <a:gd name="connsiteX5" fmla="*/ 472297 w 939022"/>
              <a:gd name="connsiteY5" fmla="*/ 240991 h 359046"/>
              <a:gd name="connsiteX6" fmla="*/ 546116 w 939022"/>
              <a:gd name="connsiteY6" fmla="*/ 174315 h 359046"/>
              <a:gd name="connsiteX7" fmla="*/ 658034 w 939022"/>
              <a:gd name="connsiteY7" fmla="*/ 19534 h 359046"/>
              <a:gd name="connsiteX8" fmla="*/ 812816 w 939022"/>
              <a:gd name="connsiteY8" fmla="*/ 336240 h 359046"/>
              <a:gd name="connsiteX9" fmla="*/ 822341 w 939022"/>
              <a:gd name="connsiteY9" fmla="*/ 333859 h 359046"/>
              <a:gd name="connsiteX10" fmla="*/ 839009 w 939022"/>
              <a:gd name="connsiteY10" fmla="*/ 331477 h 359046"/>
              <a:gd name="connsiteX11" fmla="*/ 846153 w 939022"/>
              <a:gd name="connsiteY11" fmla="*/ 329096 h 359046"/>
              <a:gd name="connsiteX12" fmla="*/ 939022 w 939022"/>
              <a:gd name="connsiteY12" fmla="*/ 326715 h 359046"/>
              <a:gd name="connsiteX0" fmla="*/ 3765 w 939597"/>
              <a:gd name="connsiteY0" fmla="*/ 319572 h 359046"/>
              <a:gd name="connsiteX1" fmla="*/ 58534 w 939597"/>
              <a:gd name="connsiteY1" fmla="*/ 331478 h 359046"/>
              <a:gd name="connsiteX2" fmla="*/ 270466 w 939597"/>
              <a:gd name="connsiteY2" fmla="*/ 329096 h 359046"/>
              <a:gd name="connsiteX3" fmla="*/ 320472 w 939597"/>
              <a:gd name="connsiteY3" fmla="*/ 321952 h 359046"/>
              <a:gd name="connsiteX4" fmla="*/ 403816 w 939597"/>
              <a:gd name="connsiteY4" fmla="*/ 295759 h 359046"/>
              <a:gd name="connsiteX5" fmla="*/ 472872 w 939597"/>
              <a:gd name="connsiteY5" fmla="*/ 240991 h 359046"/>
              <a:gd name="connsiteX6" fmla="*/ 546691 w 939597"/>
              <a:gd name="connsiteY6" fmla="*/ 174315 h 359046"/>
              <a:gd name="connsiteX7" fmla="*/ 658609 w 939597"/>
              <a:gd name="connsiteY7" fmla="*/ 19534 h 359046"/>
              <a:gd name="connsiteX8" fmla="*/ 813391 w 939597"/>
              <a:gd name="connsiteY8" fmla="*/ 336240 h 359046"/>
              <a:gd name="connsiteX9" fmla="*/ 822916 w 939597"/>
              <a:gd name="connsiteY9" fmla="*/ 333859 h 359046"/>
              <a:gd name="connsiteX10" fmla="*/ 839584 w 939597"/>
              <a:gd name="connsiteY10" fmla="*/ 331477 h 359046"/>
              <a:gd name="connsiteX11" fmla="*/ 846728 w 939597"/>
              <a:gd name="connsiteY11" fmla="*/ 329096 h 359046"/>
              <a:gd name="connsiteX12" fmla="*/ 939597 w 939597"/>
              <a:gd name="connsiteY12" fmla="*/ 326715 h 359046"/>
              <a:gd name="connsiteX0" fmla="*/ 3129 w 948486"/>
              <a:gd name="connsiteY0" fmla="*/ 333860 h 359046"/>
              <a:gd name="connsiteX1" fmla="*/ 67423 w 948486"/>
              <a:gd name="connsiteY1" fmla="*/ 331478 h 359046"/>
              <a:gd name="connsiteX2" fmla="*/ 279355 w 948486"/>
              <a:gd name="connsiteY2" fmla="*/ 329096 h 359046"/>
              <a:gd name="connsiteX3" fmla="*/ 329361 w 948486"/>
              <a:gd name="connsiteY3" fmla="*/ 321952 h 359046"/>
              <a:gd name="connsiteX4" fmla="*/ 412705 w 948486"/>
              <a:gd name="connsiteY4" fmla="*/ 295759 h 359046"/>
              <a:gd name="connsiteX5" fmla="*/ 481761 w 948486"/>
              <a:gd name="connsiteY5" fmla="*/ 240991 h 359046"/>
              <a:gd name="connsiteX6" fmla="*/ 555580 w 948486"/>
              <a:gd name="connsiteY6" fmla="*/ 174315 h 359046"/>
              <a:gd name="connsiteX7" fmla="*/ 667498 w 948486"/>
              <a:gd name="connsiteY7" fmla="*/ 19534 h 359046"/>
              <a:gd name="connsiteX8" fmla="*/ 822280 w 948486"/>
              <a:gd name="connsiteY8" fmla="*/ 336240 h 359046"/>
              <a:gd name="connsiteX9" fmla="*/ 831805 w 948486"/>
              <a:gd name="connsiteY9" fmla="*/ 333859 h 359046"/>
              <a:gd name="connsiteX10" fmla="*/ 848473 w 948486"/>
              <a:gd name="connsiteY10" fmla="*/ 331477 h 359046"/>
              <a:gd name="connsiteX11" fmla="*/ 855617 w 948486"/>
              <a:gd name="connsiteY11" fmla="*/ 329096 h 359046"/>
              <a:gd name="connsiteX12" fmla="*/ 948486 w 948486"/>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7833 w 950739"/>
              <a:gd name="connsiteY6" fmla="*/ 174315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24335 h 359046"/>
              <a:gd name="connsiteX1" fmla="*/ 69676 w 950739"/>
              <a:gd name="connsiteY1" fmla="*/ 331478 h 359046"/>
              <a:gd name="connsiteX2" fmla="*/ 281608 w 950739"/>
              <a:gd name="connsiteY2" fmla="*/ 329096 h 359046"/>
              <a:gd name="connsiteX3" fmla="*/ 331614 w 950739"/>
              <a:gd name="connsiteY3" fmla="*/ 321952 h 359046"/>
              <a:gd name="connsiteX4" fmla="*/ 414958 w 950739"/>
              <a:gd name="connsiteY4" fmla="*/ 295759 h 359046"/>
              <a:gd name="connsiteX5" fmla="*/ 484014 w 950739"/>
              <a:gd name="connsiteY5" fmla="*/ 240991 h 359046"/>
              <a:gd name="connsiteX6" fmla="*/ 553071 w 950739"/>
              <a:gd name="connsiteY6" fmla="*/ 164790 h 359046"/>
              <a:gd name="connsiteX7" fmla="*/ 669751 w 950739"/>
              <a:gd name="connsiteY7" fmla="*/ 19534 h 359046"/>
              <a:gd name="connsiteX8" fmla="*/ 824533 w 950739"/>
              <a:gd name="connsiteY8" fmla="*/ 336240 h 359046"/>
              <a:gd name="connsiteX9" fmla="*/ 834058 w 950739"/>
              <a:gd name="connsiteY9" fmla="*/ 333859 h 359046"/>
              <a:gd name="connsiteX10" fmla="*/ 850726 w 950739"/>
              <a:gd name="connsiteY10" fmla="*/ 331477 h 359046"/>
              <a:gd name="connsiteX11" fmla="*/ 857870 w 950739"/>
              <a:gd name="connsiteY11" fmla="*/ 329096 h 359046"/>
              <a:gd name="connsiteX12" fmla="*/ 950739 w 950739"/>
              <a:gd name="connsiteY12" fmla="*/ 326715 h 359046"/>
              <a:gd name="connsiteX0" fmla="*/ 3001 w 950739"/>
              <a:gd name="connsiteY0" fmla="*/ 351922 h 388749"/>
              <a:gd name="connsiteX1" fmla="*/ 69676 w 950739"/>
              <a:gd name="connsiteY1" fmla="*/ 359065 h 388749"/>
              <a:gd name="connsiteX2" fmla="*/ 281608 w 950739"/>
              <a:gd name="connsiteY2" fmla="*/ 356683 h 388749"/>
              <a:gd name="connsiteX3" fmla="*/ 331614 w 950739"/>
              <a:gd name="connsiteY3" fmla="*/ 349539 h 388749"/>
              <a:gd name="connsiteX4" fmla="*/ 414958 w 950739"/>
              <a:gd name="connsiteY4" fmla="*/ 323346 h 388749"/>
              <a:gd name="connsiteX5" fmla="*/ 484014 w 950739"/>
              <a:gd name="connsiteY5" fmla="*/ 268578 h 388749"/>
              <a:gd name="connsiteX6" fmla="*/ 553071 w 950739"/>
              <a:gd name="connsiteY6" fmla="*/ 192377 h 388749"/>
              <a:gd name="connsiteX7" fmla="*/ 662607 w 950739"/>
              <a:gd name="connsiteY7" fmla="*/ 18546 h 388749"/>
              <a:gd name="connsiteX8" fmla="*/ 824533 w 950739"/>
              <a:gd name="connsiteY8" fmla="*/ 363827 h 388749"/>
              <a:gd name="connsiteX9" fmla="*/ 834058 w 950739"/>
              <a:gd name="connsiteY9" fmla="*/ 361446 h 388749"/>
              <a:gd name="connsiteX10" fmla="*/ 850726 w 950739"/>
              <a:gd name="connsiteY10" fmla="*/ 359064 h 388749"/>
              <a:gd name="connsiteX11" fmla="*/ 857870 w 950739"/>
              <a:gd name="connsiteY11" fmla="*/ 356683 h 388749"/>
              <a:gd name="connsiteX12" fmla="*/ 950739 w 950739"/>
              <a:gd name="connsiteY12" fmla="*/ 354302 h 388749"/>
              <a:gd name="connsiteX0" fmla="*/ 3001 w 950739"/>
              <a:gd name="connsiteY0" fmla="*/ 440983 h 481116"/>
              <a:gd name="connsiteX1" fmla="*/ 69676 w 950739"/>
              <a:gd name="connsiteY1" fmla="*/ 448126 h 481116"/>
              <a:gd name="connsiteX2" fmla="*/ 281608 w 950739"/>
              <a:gd name="connsiteY2" fmla="*/ 445744 h 481116"/>
              <a:gd name="connsiteX3" fmla="*/ 331614 w 950739"/>
              <a:gd name="connsiteY3" fmla="*/ 438600 h 481116"/>
              <a:gd name="connsiteX4" fmla="*/ 414958 w 950739"/>
              <a:gd name="connsiteY4" fmla="*/ 412407 h 481116"/>
              <a:gd name="connsiteX5" fmla="*/ 484014 w 950739"/>
              <a:gd name="connsiteY5" fmla="*/ 357639 h 481116"/>
              <a:gd name="connsiteX6" fmla="*/ 553071 w 950739"/>
              <a:gd name="connsiteY6" fmla="*/ 281438 h 481116"/>
              <a:gd name="connsiteX7" fmla="*/ 662607 w 950739"/>
              <a:gd name="connsiteY7" fmla="*/ 107607 h 481116"/>
              <a:gd name="connsiteX8" fmla="*/ 738808 w 950739"/>
              <a:gd name="connsiteY8" fmla="*/ 29026 h 481116"/>
              <a:gd name="connsiteX9" fmla="*/ 834058 w 950739"/>
              <a:gd name="connsiteY9" fmla="*/ 450507 h 481116"/>
              <a:gd name="connsiteX10" fmla="*/ 850726 w 950739"/>
              <a:gd name="connsiteY10" fmla="*/ 448125 h 481116"/>
              <a:gd name="connsiteX11" fmla="*/ 857870 w 950739"/>
              <a:gd name="connsiteY11" fmla="*/ 445744 h 481116"/>
              <a:gd name="connsiteX12" fmla="*/ 950739 w 950739"/>
              <a:gd name="connsiteY12" fmla="*/ 443363 h 481116"/>
              <a:gd name="connsiteX0" fmla="*/ 3001 w 950739"/>
              <a:gd name="connsiteY0" fmla="*/ 457038 h 464181"/>
              <a:gd name="connsiteX1" fmla="*/ 69676 w 950739"/>
              <a:gd name="connsiteY1" fmla="*/ 464181 h 464181"/>
              <a:gd name="connsiteX2" fmla="*/ 281608 w 950739"/>
              <a:gd name="connsiteY2" fmla="*/ 461799 h 464181"/>
              <a:gd name="connsiteX3" fmla="*/ 331614 w 950739"/>
              <a:gd name="connsiteY3" fmla="*/ 454655 h 464181"/>
              <a:gd name="connsiteX4" fmla="*/ 414958 w 950739"/>
              <a:gd name="connsiteY4" fmla="*/ 428462 h 464181"/>
              <a:gd name="connsiteX5" fmla="*/ 484014 w 950739"/>
              <a:gd name="connsiteY5" fmla="*/ 373694 h 464181"/>
              <a:gd name="connsiteX6" fmla="*/ 553071 w 950739"/>
              <a:gd name="connsiteY6" fmla="*/ 297493 h 464181"/>
              <a:gd name="connsiteX7" fmla="*/ 662607 w 950739"/>
              <a:gd name="connsiteY7" fmla="*/ 123662 h 464181"/>
              <a:gd name="connsiteX8" fmla="*/ 738808 w 950739"/>
              <a:gd name="connsiteY8" fmla="*/ 45081 h 464181"/>
              <a:gd name="connsiteX9" fmla="*/ 736426 w 950739"/>
              <a:gd name="connsiteY9" fmla="*/ 30793 h 464181"/>
              <a:gd name="connsiteX10" fmla="*/ 850726 w 950739"/>
              <a:gd name="connsiteY10" fmla="*/ 464180 h 464181"/>
              <a:gd name="connsiteX11" fmla="*/ 857870 w 950739"/>
              <a:gd name="connsiteY11" fmla="*/ 461799 h 464181"/>
              <a:gd name="connsiteX12" fmla="*/ 950739 w 950739"/>
              <a:gd name="connsiteY12" fmla="*/ 459418 h 464181"/>
              <a:gd name="connsiteX0" fmla="*/ 3001 w 950739"/>
              <a:gd name="connsiteY0" fmla="*/ 457249 h 464392"/>
              <a:gd name="connsiteX1" fmla="*/ 69676 w 950739"/>
              <a:gd name="connsiteY1" fmla="*/ 464392 h 464392"/>
              <a:gd name="connsiteX2" fmla="*/ 281608 w 950739"/>
              <a:gd name="connsiteY2" fmla="*/ 462010 h 464392"/>
              <a:gd name="connsiteX3" fmla="*/ 331614 w 950739"/>
              <a:gd name="connsiteY3" fmla="*/ 454866 h 464392"/>
              <a:gd name="connsiteX4" fmla="*/ 414958 w 950739"/>
              <a:gd name="connsiteY4" fmla="*/ 428673 h 464392"/>
              <a:gd name="connsiteX5" fmla="*/ 484014 w 950739"/>
              <a:gd name="connsiteY5" fmla="*/ 373905 h 464392"/>
              <a:gd name="connsiteX6" fmla="*/ 553071 w 950739"/>
              <a:gd name="connsiteY6" fmla="*/ 297704 h 464392"/>
              <a:gd name="connsiteX7" fmla="*/ 662607 w 950739"/>
              <a:gd name="connsiteY7" fmla="*/ 123873 h 464392"/>
              <a:gd name="connsiteX8" fmla="*/ 738808 w 950739"/>
              <a:gd name="connsiteY8" fmla="*/ 45292 h 464392"/>
              <a:gd name="connsiteX9" fmla="*/ 736426 w 950739"/>
              <a:gd name="connsiteY9" fmla="*/ 31004 h 464392"/>
              <a:gd name="connsiteX10" fmla="*/ 850726 w 950739"/>
              <a:gd name="connsiteY10" fmla="*/ 464391 h 464392"/>
              <a:gd name="connsiteX11" fmla="*/ 734045 w 950739"/>
              <a:gd name="connsiteY11" fmla="*/ 47 h 464392"/>
              <a:gd name="connsiteX12" fmla="*/ 950739 w 950739"/>
              <a:gd name="connsiteY12" fmla="*/ 459629 h 464392"/>
              <a:gd name="connsiteX0" fmla="*/ 3001 w 950739"/>
              <a:gd name="connsiteY0" fmla="*/ 481535 h 488678"/>
              <a:gd name="connsiteX1" fmla="*/ 69676 w 950739"/>
              <a:gd name="connsiteY1" fmla="*/ 488678 h 488678"/>
              <a:gd name="connsiteX2" fmla="*/ 281608 w 950739"/>
              <a:gd name="connsiteY2" fmla="*/ 486296 h 488678"/>
              <a:gd name="connsiteX3" fmla="*/ 331614 w 950739"/>
              <a:gd name="connsiteY3" fmla="*/ 479152 h 488678"/>
              <a:gd name="connsiteX4" fmla="*/ 414958 w 950739"/>
              <a:gd name="connsiteY4" fmla="*/ 452959 h 488678"/>
              <a:gd name="connsiteX5" fmla="*/ 484014 w 950739"/>
              <a:gd name="connsiteY5" fmla="*/ 398191 h 488678"/>
              <a:gd name="connsiteX6" fmla="*/ 553071 w 950739"/>
              <a:gd name="connsiteY6" fmla="*/ 321990 h 488678"/>
              <a:gd name="connsiteX7" fmla="*/ 662607 w 950739"/>
              <a:gd name="connsiteY7" fmla="*/ 148159 h 488678"/>
              <a:gd name="connsiteX8" fmla="*/ 738808 w 950739"/>
              <a:gd name="connsiteY8" fmla="*/ 69578 h 488678"/>
              <a:gd name="connsiteX9" fmla="*/ 736426 w 950739"/>
              <a:gd name="connsiteY9" fmla="*/ 55290 h 488678"/>
              <a:gd name="connsiteX10" fmla="*/ 736426 w 950739"/>
              <a:gd name="connsiteY10" fmla="*/ 60052 h 488678"/>
              <a:gd name="connsiteX11" fmla="*/ 734045 w 950739"/>
              <a:gd name="connsiteY11" fmla="*/ 24333 h 488678"/>
              <a:gd name="connsiteX12" fmla="*/ 950739 w 950739"/>
              <a:gd name="connsiteY12" fmla="*/ 483915 h 488678"/>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62607 w 760239"/>
              <a:gd name="connsiteY7" fmla="*/ 252413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38808 w 760239"/>
              <a:gd name="connsiteY8" fmla="*/ 173832 h 592932"/>
              <a:gd name="connsiteX9" fmla="*/ 736426 w 760239"/>
              <a:gd name="connsiteY9" fmla="*/ 159544 h 592932"/>
              <a:gd name="connsiteX10" fmla="*/ 736426 w 760239"/>
              <a:gd name="connsiteY10" fmla="*/ 164306 h 592932"/>
              <a:gd name="connsiteX11" fmla="*/ 734045 w 760239"/>
              <a:gd name="connsiteY11" fmla="*/ 128587 h 592932"/>
              <a:gd name="connsiteX12" fmla="*/ 760239 w 760239"/>
              <a:gd name="connsiteY12"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38808 w 760239"/>
              <a:gd name="connsiteY9" fmla="*/ 173832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0239"/>
              <a:gd name="connsiteY0" fmla="*/ 585789 h 592932"/>
              <a:gd name="connsiteX1" fmla="*/ 69676 w 760239"/>
              <a:gd name="connsiteY1" fmla="*/ 592932 h 592932"/>
              <a:gd name="connsiteX2" fmla="*/ 281608 w 760239"/>
              <a:gd name="connsiteY2" fmla="*/ 590550 h 592932"/>
              <a:gd name="connsiteX3" fmla="*/ 331614 w 760239"/>
              <a:gd name="connsiteY3" fmla="*/ 583406 h 592932"/>
              <a:gd name="connsiteX4" fmla="*/ 414958 w 760239"/>
              <a:gd name="connsiteY4" fmla="*/ 557213 h 592932"/>
              <a:gd name="connsiteX5" fmla="*/ 484014 w 760239"/>
              <a:gd name="connsiteY5" fmla="*/ 502445 h 592932"/>
              <a:gd name="connsiteX6" fmla="*/ 553071 w 760239"/>
              <a:gd name="connsiteY6" fmla="*/ 426244 h 592932"/>
              <a:gd name="connsiteX7" fmla="*/ 643557 w 760239"/>
              <a:gd name="connsiteY7" fmla="*/ 297656 h 592932"/>
              <a:gd name="connsiteX8" fmla="*/ 707854 w 760239"/>
              <a:gd name="connsiteY8" fmla="*/ 197647 h 592932"/>
              <a:gd name="connsiteX9" fmla="*/ 722139 w 760239"/>
              <a:gd name="connsiteY9" fmla="*/ 169069 h 592932"/>
              <a:gd name="connsiteX10" fmla="*/ 736426 w 760239"/>
              <a:gd name="connsiteY10" fmla="*/ 159544 h 592932"/>
              <a:gd name="connsiteX11" fmla="*/ 736426 w 760239"/>
              <a:gd name="connsiteY11" fmla="*/ 164306 h 592932"/>
              <a:gd name="connsiteX12" fmla="*/ 734045 w 760239"/>
              <a:gd name="connsiteY12" fmla="*/ 128587 h 592932"/>
              <a:gd name="connsiteX13" fmla="*/ 760239 w 760239"/>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36426 w 762944"/>
              <a:gd name="connsiteY10" fmla="*/ 159544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762944"/>
              <a:gd name="connsiteY0" fmla="*/ 585789 h 592932"/>
              <a:gd name="connsiteX1" fmla="*/ 69676 w 762944"/>
              <a:gd name="connsiteY1" fmla="*/ 592932 h 592932"/>
              <a:gd name="connsiteX2" fmla="*/ 281608 w 762944"/>
              <a:gd name="connsiteY2" fmla="*/ 590550 h 592932"/>
              <a:gd name="connsiteX3" fmla="*/ 331614 w 762944"/>
              <a:gd name="connsiteY3" fmla="*/ 583406 h 592932"/>
              <a:gd name="connsiteX4" fmla="*/ 414958 w 762944"/>
              <a:gd name="connsiteY4" fmla="*/ 557213 h 592932"/>
              <a:gd name="connsiteX5" fmla="*/ 484014 w 762944"/>
              <a:gd name="connsiteY5" fmla="*/ 502445 h 592932"/>
              <a:gd name="connsiteX6" fmla="*/ 553071 w 762944"/>
              <a:gd name="connsiteY6" fmla="*/ 426244 h 592932"/>
              <a:gd name="connsiteX7" fmla="*/ 643557 w 762944"/>
              <a:gd name="connsiteY7" fmla="*/ 297656 h 592932"/>
              <a:gd name="connsiteX8" fmla="*/ 707854 w 762944"/>
              <a:gd name="connsiteY8" fmla="*/ 197647 h 592932"/>
              <a:gd name="connsiteX9" fmla="*/ 722139 w 762944"/>
              <a:gd name="connsiteY9" fmla="*/ 169069 h 592932"/>
              <a:gd name="connsiteX10" fmla="*/ 741189 w 762944"/>
              <a:gd name="connsiteY10" fmla="*/ 142875 h 592932"/>
              <a:gd name="connsiteX11" fmla="*/ 736426 w 762944"/>
              <a:gd name="connsiteY11" fmla="*/ 164306 h 592932"/>
              <a:gd name="connsiteX12" fmla="*/ 762620 w 762944"/>
              <a:gd name="connsiteY12" fmla="*/ 109537 h 592932"/>
              <a:gd name="connsiteX13" fmla="*/ 760239 w 762944"/>
              <a:gd name="connsiteY13" fmla="*/ 0 h 592932"/>
              <a:gd name="connsiteX0" fmla="*/ 3001 w 819771"/>
              <a:gd name="connsiteY0" fmla="*/ 616745 h 623888"/>
              <a:gd name="connsiteX1" fmla="*/ 69676 w 819771"/>
              <a:gd name="connsiteY1" fmla="*/ 623888 h 623888"/>
              <a:gd name="connsiteX2" fmla="*/ 281608 w 819771"/>
              <a:gd name="connsiteY2" fmla="*/ 621506 h 623888"/>
              <a:gd name="connsiteX3" fmla="*/ 331614 w 819771"/>
              <a:gd name="connsiteY3" fmla="*/ 614362 h 623888"/>
              <a:gd name="connsiteX4" fmla="*/ 414958 w 819771"/>
              <a:gd name="connsiteY4" fmla="*/ 588169 h 623888"/>
              <a:gd name="connsiteX5" fmla="*/ 484014 w 819771"/>
              <a:gd name="connsiteY5" fmla="*/ 533401 h 623888"/>
              <a:gd name="connsiteX6" fmla="*/ 553071 w 819771"/>
              <a:gd name="connsiteY6" fmla="*/ 457200 h 623888"/>
              <a:gd name="connsiteX7" fmla="*/ 643557 w 819771"/>
              <a:gd name="connsiteY7" fmla="*/ 328612 h 623888"/>
              <a:gd name="connsiteX8" fmla="*/ 707854 w 819771"/>
              <a:gd name="connsiteY8" fmla="*/ 228603 h 623888"/>
              <a:gd name="connsiteX9" fmla="*/ 722139 w 819771"/>
              <a:gd name="connsiteY9" fmla="*/ 200025 h 623888"/>
              <a:gd name="connsiteX10" fmla="*/ 741189 w 819771"/>
              <a:gd name="connsiteY10" fmla="*/ 173831 h 623888"/>
              <a:gd name="connsiteX11" fmla="*/ 736426 w 819771"/>
              <a:gd name="connsiteY11" fmla="*/ 195262 h 623888"/>
              <a:gd name="connsiteX12" fmla="*/ 762620 w 819771"/>
              <a:gd name="connsiteY12" fmla="*/ 140493 h 623888"/>
              <a:gd name="connsiteX13" fmla="*/ 819771 w 819771"/>
              <a:gd name="connsiteY13" fmla="*/ 0 h 623888"/>
              <a:gd name="connsiteX0" fmla="*/ 1001 w 817771"/>
              <a:gd name="connsiteY0" fmla="*/ 616745 h 623888"/>
              <a:gd name="connsiteX1" fmla="*/ 160545 w 817771"/>
              <a:gd name="connsiteY1" fmla="*/ 623888 h 623888"/>
              <a:gd name="connsiteX2" fmla="*/ 279608 w 817771"/>
              <a:gd name="connsiteY2" fmla="*/ 621506 h 623888"/>
              <a:gd name="connsiteX3" fmla="*/ 329614 w 817771"/>
              <a:gd name="connsiteY3" fmla="*/ 614362 h 623888"/>
              <a:gd name="connsiteX4" fmla="*/ 412958 w 817771"/>
              <a:gd name="connsiteY4" fmla="*/ 588169 h 623888"/>
              <a:gd name="connsiteX5" fmla="*/ 482014 w 817771"/>
              <a:gd name="connsiteY5" fmla="*/ 533401 h 623888"/>
              <a:gd name="connsiteX6" fmla="*/ 551071 w 817771"/>
              <a:gd name="connsiteY6" fmla="*/ 457200 h 623888"/>
              <a:gd name="connsiteX7" fmla="*/ 641557 w 817771"/>
              <a:gd name="connsiteY7" fmla="*/ 328612 h 623888"/>
              <a:gd name="connsiteX8" fmla="*/ 705854 w 817771"/>
              <a:gd name="connsiteY8" fmla="*/ 228603 h 623888"/>
              <a:gd name="connsiteX9" fmla="*/ 720139 w 817771"/>
              <a:gd name="connsiteY9" fmla="*/ 200025 h 623888"/>
              <a:gd name="connsiteX10" fmla="*/ 739189 w 817771"/>
              <a:gd name="connsiteY10" fmla="*/ 173831 h 623888"/>
              <a:gd name="connsiteX11" fmla="*/ 734426 w 817771"/>
              <a:gd name="connsiteY11" fmla="*/ 195262 h 623888"/>
              <a:gd name="connsiteX12" fmla="*/ 760620 w 817771"/>
              <a:gd name="connsiteY12" fmla="*/ 140493 h 623888"/>
              <a:gd name="connsiteX13" fmla="*/ 817771 w 817771"/>
              <a:gd name="connsiteY13" fmla="*/ 0 h 623888"/>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54600 w 730814"/>
              <a:gd name="connsiteY7" fmla="*/ 328612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618897 w 730814"/>
              <a:gd name="connsiteY8" fmla="*/ 228603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633182 w 730814"/>
              <a:gd name="connsiteY9" fmla="*/ 200025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647469 w 730814"/>
              <a:gd name="connsiteY11" fmla="*/ 195262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652232 w 730814"/>
              <a:gd name="connsiteY10" fmla="*/ 173831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73663 w 730814"/>
              <a:gd name="connsiteY12" fmla="*/ 140493 h 624483"/>
              <a:gd name="connsiteX13" fmla="*/ 730814 w 730814"/>
              <a:gd name="connsiteY13" fmla="*/ 0 h 624483"/>
              <a:gd name="connsiteX0" fmla="*/ 2151 w 730814"/>
              <a:gd name="connsiteY0" fmla="*/ 621507 h 624483"/>
              <a:gd name="connsiteX1" fmla="*/ 73588 w 730814"/>
              <a:gd name="connsiteY1" fmla="*/ 623888 h 624483"/>
              <a:gd name="connsiteX2" fmla="*/ 192651 w 730814"/>
              <a:gd name="connsiteY2" fmla="*/ 621506 h 624483"/>
              <a:gd name="connsiteX3" fmla="*/ 242657 w 730814"/>
              <a:gd name="connsiteY3" fmla="*/ 614362 h 624483"/>
              <a:gd name="connsiteX4" fmla="*/ 326001 w 730814"/>
              <a:gd name="connsiteY4" fmla="*/ 588169 h 624483"/>
              <a:gd name="connsiteX5" fmla="*/ 395057 w 730814"/>
              <a:gd name="connsiteY5" fmla="*/ 533401 h 624483"/>
              <a:gd name="connsiteX6" fmla="*/ 464114 w 730814"/>
              <a:gd name="connsiteY6" fmla="*/ 457200 h 624483"/>
              <a:gd name="connsiteX7" fmla="*/ 518882 w 730814"/>
              <a:gd name="connsiteY7" fmla="*/ 378619 h 624483"/>
              <a:gd name="connsiteX8" fmla="*/ 556985 w 730814"/>
              <a:gd name="connsiteY8" fmla="*/ 321471 h 624483"/>
              <a:gd name="connsiteX9" fmla="*/ 571269 w 730814"/>
              <a:gd name="connsiteY9" fmla="*/ 297656 h 624483"/>
              <a:gd name="connsiteX10" fmla="*/ 592700 w 730814"/>
              <a:gd name="connsiteY10" fmla="*/ 259556 h 624483"/>
              <a:gd name="connsiteX11" fmla="*/ 583176 w 730814"/>
              <a:gd name="connsiteY11" fmla="*/ 283368 h 624483"/>
              <a:gd name="connsiteX12" fmla="*/ 618894 w 730814"/>
              <a:gd name="connsiteY12" fmla="*/ 223837 h 624483"/>
              <a:gd name="connsiteX13" fmla="*/ 730814 w 730814"/>
              <a:gd name="connsiteY13" fmla="*/ 0 h 62448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92700 w 676045"/>
              <a:gd name="connsiteY10" fmla="*/ 164306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604606 w 676045"/>
              <a:gd name="connsiteY10" fmla="*/ 135731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8894 w 676045"/>
              <a:gd name="connsiteY12" fmla="*/ 128587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76045"/>
              <a:gd name="connsiteY0" fmla="*/ 526257 h 529233"/>
              <a:gd name="connsiteX1" fmla="*/ 73588 w 676045"/>
              <a:gd name="connsiteY1" fmla="*/ 528638 h 529233"/>
              <a:gd name="connsiteX2" fmla="*/ 192651 w 676045"/>
              <a:gd name="connsiteY2" fmla="*/ 526256 h 529233"/>
              <a:gd name="connsiteX3" fmla="*/ 242657 w 676045"/>
              <a:gd name="connsiteY3" fmla="*/ 519112 h 529233"/>
              <a:gd name="connsiteX4" fmla="*/ 326001 w 676045"/>
              <a:gd name="connsiteY4" fmla="*/ 492919 h 529233"/>
              <a:gd name="connsiteX5" fmla="*/ 395057 w 676045"/>
              <a:gd name="connsiteY5" fmla="*/ 438151 h 529233"/>
              <a:gd name="connsiteX6" fmla="*/ 464114 w 676045"/>
              <a:gd name="connsiteY6" fmla="*/ 361950 h 529233"/>
              <a:gd name="connsiteX7" fmla="*/ 518882 w 676045"/>
              <a:gd name="connsiteY7" fmla="*/ 283369 h 529233"/>
              <a:gd name="connsiteX8" fmla="*/ 556985 w 676045"/>
              <a:gd name="connsiteY8" fmla="*/ 226221 h 529233"/>
              <a:gd name="connsiteX9" fmla="*/ 571269 w 676045"/>
              <a:gd name="connsiteY9" fmla="*/ 202406 h 529233"/>
              <a:gd name="connsiteX10" fmla="*/ 573650 w 676045"/>
              <a:gd name="connsiteY10" fmla="*/ 200025 h 529233"/>
              <a:gd name="connsiteX11" fmla="*/ 583176 w 676045"/>
              <a:gd name="connsiteY11" fmla="*/ 188118 h 529233"/>
              <a:gd name="connsiteX12" fmla="*/ 611751 w 676045"/>
              <a:gd name="connsiteY12" fmla="*/ 126205 h 529233"/>
              <a:gd name="connsiteX13" fmla="*/ 676045 w 676045"/>
              <a:gd name="connsiteY13" fmla="*/ 0 h 529233"/>
              <a:gd name="connsiteX0" fmla="*/ 2151 w 666520"/>
              <a:gd name="connsiteY0" fmla="*/ 542926 h 545902"/>
              <a:gd name="connsiteX1" fmla="*/ 73588 w 666520"/>
              <a:gd name="connsiteY1" fmla="*/ 545307 h 545902"/>
              <a:gd name="connsiteX2" fmla="*/ 192651 w 666520"/>
              <a:gd name="connsiteY2" fmla="*/ 542925 h 545902"/>
              <a:gd name="connsiteX3" fmla="*/ 242657 w 666520"/>
              <a:gd name="connsiteY3" fmla="*/ 535781 h 545902"/>
              <a:gd name="connsiteX4" fmla="*/ 326001 w 666520"/>
              <a:gd name="connsiteY4" fmla="*/ 509588 h 545902"/>
              <a:gd name="connsiteX5" fmla="*/ 395057 w 666520"/>
              <a:gd name="connsiteY5" fmla="*/ 454820 h 545902"/>
              <a:gd name="connsiteX6" fmla="*/ 464114 w 666520"/>
              <a:gd name="connsiteY6" fmla="*/ 378619 h 545902"/>
              <a:gd name="connsiteX7" fmla="*/ 518882 w 666520"/>
              <a:gd name="connsiteY7" fmla="*/ 300038 h 545902"/>
              <a:gd name="connsiteX8" fmla="*/ 556985 w 666520"/>
              <a:gd name="connsiteY8" fmla="*/ 242890 h 545902"/>
              <a:gd name="connsiteX9" fmla="*/ 571269 w 666520"/>
              <a:gd name="connsiteY9" fmla="*/ 219075 h 545902"/>
              <a:gd name="connsiteX10" fmla="*/ 573650 w 666520"/>
              <a:gd name="connsiteY10" fmla="*/ 216694 h 545902"/>
              <a:gd name="connsiteX11" fmla="*/ 583176 w 666520"/>
              <a:gd name="connsiteY11" fmla="*/ 204787 h 545902"/>
              <a:gd name="connsiteX12" fmla="*/ 611751 w 666520"/>
              <a:gd name="connsiteY12" fmla="*/ 142874 h 545902"/>
              <a:gd name="connsiteX13" fmla="*/ 666520 w 666520"/>
              <a:gd name="connsiteY13" fmla="*/ 0 h 5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520" h="545902">
                <a:moveTo>
                  <a:pt x="2151" y="542926"/>
                </a:moveTo>
                <a:cubicBezTo>
                  <a:pt x="-11343" y="547689"/>
                  <a:pt x="41838" y="545307"/>
                  <a:pt x="73588" y="545307"/>
                </a:cubicBezTo>
                <a:cubicBezTo>
                  <a:pt x="105338" y="545307"/>
                  <a:pt x="164473" y="544513"/>
                  <a:pt x="192651" y="542925"/>
                </a:cubicBezTo>
                <a:cubicBezTo>
                  <a:pt x="220829" y="541337"/>
                  <a:pt x="220432" y="541337"/>
                  <a:pt x="242657" y="535781"/>
                </a:cubicBezTo>
                <a:cubicBezTo>
                  <a:pt x="264882" y="530225"/>
                  <a:pt x="260970" y="536514"/>
                  <a:pt x="326001" y="509588"/>
                </a:cubicBezTo>
                <a:cubicBezTo>
                  <a:pt x="334732" y="511176"/>
                  <a:pt x="372038" y="476648"/>
                  <a:pt x="395057" y="454820"/>
                </a:cubicBezTo>
                <a:cubicBezTo>
                  <a:pt x="418076" y="432992"/>
                  <a:pt x="443477" y="404416"/>
                  <a:pt x="464114" y="378619"/>
                </a:cubicBezTo>
                <a:cubicBezTo>
                  <a:pt x="484751" y="352822"/>
                  <a:pt x="488719" y="340916"/>
                  <a:pt x="518882" y="300038"/>
                </a:cubicBezTo>
                <a:cubicBezTo>
                  <a:pt x="549045" y="259160"/>
                  <a:pt x="541110" y="263527"/>
                  <a:pt x="556985" y="242890"/>
                </a:cubicBezTo>
                <a:cubicBezTo>
                  <a:pt x="572860" y="222253"/>
                  <a:pt x="568492" y="223441"/>
                  <a:pt x="571269" y="219075"/>
                </a:cubicBezTo>
                <a:cubicBezTo>
                  <a:pt x="574046" y="214709"/>
                  <a:pt x="571666" y="219075"/>
                  <a:pt x="573650" y="216694"/>
                </a:cubicBezTo>
                <a:cubicBezTo>
                  <a:pt x="575634" y="214313"/>
                  <a:pt x="577620" y="205581"/>
                  <a:pt x="583176" y="204787"/>
                </a:cubicBezTo>
                <a:cubicBezTo>
                  <a:pt x="585557" y="203993"/>
                  <a:pt x="597860" y="177005"/>
                  <a:pt x="611751" y="142874"/>
                </a:cubicBezTo>
                <a:cubicBezTo>
                  <a:pt x="625642" y="108743"/>
                  <a:pt x="657579" y="7143"/>
                  <a:pt x="666520" y="0"/>
                </a:cubicBezTo>
              </a:path>
            </a:pathLst>
          </a:custGeom>
          <a:noFill/>
          <a:ln w="127000">
            <a:solidFill>
              <a:srgbClr val="7030A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144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9535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5105400"/>
            <a:ext cx="76962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t>Here are the air cells as if we could view them from the surface of the earth.</a:t>
            </a:r>
            <a:endParaRPr lang="en-US" sz="2800" dirty="0"/>
          </a:p>
        </p:txBody>
      </p:sp>
    </p:spTree>
    <p:extLst>
      <p:ext uri="{BB962C8B-B14F-4D97-AF65-F5344CB8AC3E}">
        <p14:creationId xmlns:p14="http://schemas.microsoft.com/office/powerpoint/2010/main" val="36748225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Putting it all together…</a:t>
            </a:r>
            <a:endParaRPr lang="en-US" dirty="0">
              <a:solidFill>
                <a:schemeClr val="bg1"/>
              </a:solidFill>
            </a:endParaRPr>
          </a:p>
        </p:txBody>
      </p:sp>
      <p:pic>
        <p:nvPicPr>
          <p:cNvPr id="4" name="Content Placeholder 3" descr="hadley cells.bmp"/>
          <p:cNvPicPr>
            <a:picLocks noGrp="1" noChangeAspect="1"/>
          </p:cNvPicPr>
          <p:nvPr>
            <p:ph idx="1"/>
          </p:nvPr>
        </p:nvPicPr>
        <p:blipFill>
          <a:blip r:embed="rId2" cstate="print"/>
          <a:stretch>
            <a:fillRect/>
          </a:stretch>
        </p:blipFill>
        <p:spPr>
          <a:xfrm>
            <a:off x="1447800" y="1219200"/>
            <a:ext cx="6172200" cy="5480057"/>
          </a:xfrm>
        </p:spPr>
      </p:pic>
    </p:spTree>
    <p:extLst>
      <p:ext uri="{BB962C8B-B14F-4D97-AF65-F5344CB8AC3E}">
        <p14:creationId xmlns:p14="http://schemas.microsoft.com/office/powerpoint/2010/main" val="2496276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Card</a:t>
            </a:r>
            <a:endParaRPr lang="en-US" dirty="0"/>
          </a:p>
        </p:txBody>
      </p:sp>
      <p:sp>
        <p:nvSpPr>
          <p:cNvPr id="3" name="Content Placeholder 2"/>
          <p:cNvSpPr>
            <a:spLocks noGrp="1"/>
          </p:cNvSpPr>
          <p:nvPr>
            <p:ph idx="1"/>
          </p:nvPr>
        </p:nvSpPr>
        <p:spPr/>
        <p:txBody>
          <a:bodyPr>
            <a:normAutofit/>
          </a:bodyPr>
          <a:lstStyle/>
          <a:p>
            <a:pPr algn="ctr"/>
            <a:r>
              <a:rPr lang="en-US" sz="5400" b="1" dirty="0" smtClean="0"/>
              <a:t>Why would an airline pilot need to know about the Coriolis Effect?</a:t>
            </a:r>
            <a:endParaRPr lang="en-US" sz="5400" b="1" dirty="0"/>
          </a:p>
        </p:txBody>
      </p:sp>
    </p:spTree>
    <p:extLst>
      <p:ext uri="{BB962C8B-B14F-4D97-AF65-F5344CB8AC3E}">
        <p14:creationId xmlns:p14="http://schemas.microsoft.com/office/powerpoint/2010/main" val="4282534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09800"/>
            <a:ext cx="6057900" cy="4038600"/>
          </a:xfrm>
          <a:prstGeom prst="rect">
            <a:avLst/>
          </a:prstGeom>
        </p:spPr>
      </p:pic>
      <p:sp>
        <p:nvSpPr>
          <p:cNvPr id="5" name="TextBox 4"/>
          <p:cNvSpPr txBox="1"/>
          <p:nvPr/>
        </p:nvSpPr>
        <p:spPr>
          <a:xfrm>
            <a:off x="1524000" y="533400"/>
            <a:ext cx="6057900" cy="1446550"/>
          </a:xfrm>
          <a:prstGeom prst="rect">
            <a:avLst/>
          </a:prstGeom>
          <a:noFill/>
        </p:spPr>
        <p:txBody>
          <a:bodyPr wrap="square" rtlCol="0">
            <a:spAutoFit/>
          </a:bodyPr>
          <a:lstStyle/>
          <a:p>
            <a:pPr algn="ctr"/>
            <a:r>
              <a:rPr lang="en-US" sz="8800" dirty="0" smtClean="0"/>
              <a:t>Why?</a:t>
            </a:r>
            <a:endParaRPr lang="en-US" sz="8800" dirty="0"/>
          </a:p>
        </p:txBody>
      </p:sp>
    </p:spTree>
    <p:extLst>
      <p:ext uri="{BB962C8B-B14F-4D97-AF65-F5344CB8AC3E}">
        <p14:creationId xmlns:p14="http://schemas.microsoft.com/office/powerpoint/2010/main" val="539819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Make a Statement</a:t>
            </a:r>
            <a:endParaRPr lang="en-US" dirty="0"/>
          </a:p>
        </p:txBody>
      </p:sp>
      <p:sp>
        <p:nvSpPr>
          <p:cNvPr id="3" name="Subtitle 2"/>
          <p:cNvSpPr>
            <a:spLocks noGrp="1"/>
          </p:cNvSpPr>
          <p:nvPr>
            <p:ph type="subTitle" idx="1"/>
          </p:nvPr>
        </p:nvSpPr>
        <p:spPr/>
        <p:txBody>
          <a:bodyPr/>
          <a:lstStyle/>
          <a:p>
            <a:r>
              <a:rPr lang="en-US" dirty="0" smtClean="0"/>
              <a:t>Hurricanes move ____________ because _______________</a:t>
            </a:r>
            <a:endParaRPr lang="en-US" dirty="0"/>
          </a:p>
        </p:txBody>
      </p:sp>
    </p:spTree>
    <p:extLst>
      <p:ext uri="{BB962C8B-B14F-4D97-AF65-F5344CB8AC3E}">
        <p14:creationId xmlns:p14="http://schemas.microsoft.com/office/powerpoint/2010/main" val="1832978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62000" y="533400"/>
            <a:ext cx="7543800" cy="769441"/>
          </a:xfrm>
          <a:prstGeom prst="rect">
            <a:avLst/>
          </a:prstGeom>
          <a:noFill/>
        </p:spPr>
        <p:txBody>
          <a:bodyPr wrap="square" rtlCol="0">
            <a:spAutoFit/>
          </a:bodyPr>
          <a:lstStyle/>
          <a:p>
            <a:pPr algn="ctr"/>
            <a:r>
              <a:rPr lang="en-US" sz="4400" dirty="0" smtClean="0"/>
              <a:t>Is your statement still true?</a:t>
            </a:r>
            <a:endParaRPr lang="en-US" sz="4400" dirty="0"/>
          </a:p>
        </p:txBody>
      </p:sp>
      <p:pic>
        <p:nvPicPr>
          <p:cNvPr id="4" name="Picture 3"/>
          <p:cNvPicPr>
            <a:picLocks noChangeAspect="1"/>
          </p:cNvPicPr>
          <p:nvPr/>
        </p:nvPicPr>
        <p:blipFill>
          <a:blip r:embed="rId2"/>
          <a:stretch>
            <a:fillRect/>
          </a:stretch>
        </p:blipFill>
        <p:spPr>
          <a:xfrm>
            <a:off x="304800" y="1524000"/>
            <a:ext cx="8610600" cy="4846538"/>
          </a:xfrm>
          <a:prstGeom prst="rect">
            <a:avLst/>
          </a:prstGeom>
        </p:spPr>
      </p:pic>
    </p:spTree>
    <p:extLst>
      <p:ext uri="{BB962C8B-B14F-4D97-AF65-F5344CB8AC3E}">
        <p14:creationId xmlns:p14="http://schemas.microsoft.com/office/powerpoint/2010/main" val="708096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811215"/>
            <a:ext cx="5715000" cy="3829050"/>
          </a:xfrm>
          <a:prstGeom prst="rect">
            <a:avLst/>
          </a:prstGeom>
        </p:spPr>
      </p:pic>
      <p:pic>
        <p:nvPicPr>
          <p:cNvPr id="3" name="Picture 2"/>
          <p:cNvPicPr>
            <a:picLocks noChangeAspect="1"/>
          </p:cNvPicPr>
          <p:nvPr/>
        </p:nvPicPr>
        <p:blipFill>
          <a:blip r:embed="rId3"/>
          <a:stretch>
            <a:fillRect/>
          </a:stretch>
        </p:blipFill>
        <p:spPr>
          <a:xfrm>
            <a:off x="5261826" y="1811215"/>
            <a:ext cx="3852866" cy="5029200"/>
          </a:xfrm>
          <a:prstGeom prst="rect">
            <a:avLst/>
          </a:prstGeom>
        </p:spPr>
      </p:pic>
      <p:sp>
        <p:nvSpPr>
          <p:cNvPr id="5" name="TextBox 4"/>
          <p:cNvSpPr txBox="1"/>
          <p:nvPr/>
        </p:nvSpPr>
        <p:spPr>
          <a:xfrm>
            <a:off x="762000" y="533400"/>
            <a:ext cx="7543800" cy="769441"/>
          </a:xfrm>
          <a:prstGeom prst="rect">
            <a:avLst/>
          </a:prstGeom>
          <a:noFill/>
        </p:spPr>
        <p:txBody>
          <a:bodyPr wrap="square" rtlCol="0">
            <a:spAutoFit/>
          </a:bodyPr>
          <a:lstStyle/>
          <a:p>
            <a:pPr algn="ctr"/>
            <a:r>
              <a:rPr lang="en-US" sz="4400" dirty="0" smtClean="0"/>
              <a:t>Is your statement still true?</a:t>
            </a:r>
            <a:endParaRPr lang="en-US" sz="4400" dirty="0"/>
          </a:p>
        </p:txBody>
      </p:sp>
    </p:spTree>
    <p:extLst>
      <p:ext uri="{BB962C8B-B14F-4D97-AF65-F5344CB8AC3E}">
        <p14:creationId xmlns:p14="http://schemas.microsoft.com/office/powerpoint/2010/main" val="3008677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300" b="1" dirty="0" smtClean="0"/>
              <a:t>Why </a:t>
            </a:r>
            <a:r>
              <a:rPr lang="en-US" dirty="0" smtClean="0"/>
              <a:t>do hurricanes, typhoons, and cyclones move in a circular pattern?</a:t>
            </a:r>
            <a:endParaRPr lang="en-US" dirty="0"/>
          </a:p>
        </p:txBody>
      </p:sp>
    </p:spTree>
    <p:extLst>
      <p:ext uri="{BB962C8B-B14F-4D97-AF65-F5344CB8AC3E}">
        <p14:creationId xmlns:p14="http://schemas.microsoft.com/office/powerpoint/2010/main" val="1847127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417" y="1066800"/>
            <a:ext cx="9284617" cy="4653915"/>
          </a:xfrm>
          <a:prstGeom prst="rect">
            <a:avLst/>
          </a:prstGeom>
        </p:spPr>
      </p:pic>
    </p:spTree>
    <p:extLst>
      <p:ext uri="{BB962C8B-B14F-4D97-AF65-F5344CB8AC3E}">
        <p14:creationId xmlns:p14="http://schemas.microsoft.com/office/powerpoint/2010/main" val="42140271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3661</TotalTime>
  <Words>1034</Words>
  <Application>Microsoft Office PowerPoint</Application>
  <PresentationFormat>On-screen Show (4:3)</PresentationFormat>
  <Paragraphs>147</Paragraphs>
  <Slides>37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Symbol</vt:lpstr>
      <vt:lpstr>Office Theme</vt:lpstr>
      <vt:lpstr>Coriolis Effect</vt:lpstr>
      <vt:lpstr>Starter 01/16/2018</vt:lpstr>
      <vt:lpstr>What do you noticed about these Pacific Typhoons?</vt:lpstr>
      <vt:lpstr>PowerPoint Presentation</vt:lpstr>
      <vt:lpstr>Make a Statement</vt:lpstr>
      <vt:lpstr>PowerPoint Presentation</vt:lpstr>
      <vt:lpstr>PowerPoint Presentation</vt:lpstr>
      <vt:lpstr>Why do hurricanes, typhoons, and cyclones move in a circular pattern?</vt:lpstr>
      <vt:lpstr>PowerPoint Presentation</vt:lpstr>
      <vt:lpstr>Starter 01/16/2018</vt:lpstr>
      <vt:lpstr>PowerPoint Presentation</vt:lpstr>
      <vt:lpstr>PowerPoint Presentation</vt:lpstr>
      <vt:lpstr>PowerPoint Presentation</vt:lpstr>
      <vt:lpstr>Vocabulary!</vt:lpstr>
      <vt:lpstr>Remember, the heating of the Earth is UNEVEN!</vt:lpstr>
      <vt:lpstr>This shows the amount of net incoming solar radiation the earth receives during the month of December. What observations can you make?</vt:lpstr>
      <vt:lpstr>This shows the amount of net incoming solar radiation the earth receives during the month of June. What observations can you make?</vt:lpstr>
      <vt:lpstr>Coriolis Effect</vt:lpstr>
      <vt:lpstr>Coriolis Effect</vt:lpstr>
      <vt:lpstr>If the Earth did not rotate on its axis and remained stationary, the atmosphere would only circulate between the Earth's polar regions (cold, sinking air) and the equator (warm, rising air) in a simple back-and-forth pattern. </vt:lpstr>
      <vt:lpstr>Coriolis Effect</vt:lpstr>
      <vt:lpstr>Coriolis Effect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Coriolis Effect</vt:lpstr>
      <vt:lpstr>PowerPoint Presentation</vt:lpstr>
      <vt:lpstr>PowerPoint Presentation</vt:lpstr>
      <vt:lpstr>PowerPoint Presentation</vt:lpstr>
      <vt:lpstr>PowerPoint Presentation</vt:lpstr>
      <vt:lpstr>Putting it all together…</vt:lpstr>
      <vt:lpstr>Exit Card</vt:lpstr>
    </vt:vector>
  </TitlesOfParts>
  <Company>Alpine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Coriolis Effect</dc:title>
  <dc:creator>asduser</dc:creator>
  <cp:lastModifiedBy>STEPHANIE COATES</cp:lastModifiedBy>
  <cp:revision>64</cp:revision>
  <dcterms:created xsi:type="dcterms:W3CDTF">2013-12-09T23:51:09Z</dcterms:created>
  <dcterms:modified xsi:type="dcterms:W3CDTF">2018-01-16T21:51:23Z</dcterms:modified>
</cp:coreProperties>
</file>